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9"/>
  </p:notesMasterIdLst>
  <p:sldIdLst>
    <p:sldId id="257" r:id="rId2"/>
    <p:sldId id="333" r:id="rId3"/>
    <p:sldId id="355" r:id="rId4"/>
    <p:sldId id="361" r:id="rId5"/>
    <p:sldId id="357" r:id="rId6"/>
    <p:sldId id="258" r:id="rId7"/>
    <p:sldId id="282" r:id="rId8"/>
    <p:sldId id="283" r:id="rId9"/>
    <p:sldId id="325" r:id="rId10"/>
    <p:sldId id="280" r:id="rId11"/>
    <p:sldId id="259" r:id="rId12"/>
    <p:sldId id="344" r:id="rId13"/>
    <p:sldId id="260" r:id="rId14"/>
    <p:sldId id="345" r:id="rId15"/>
    <p:sldId id="261" r:id="rId16"/>
    <p:sldId id="346" r:id="rId17"/>
    <p:sldId id="341" r:id="rId18"/>
    <p:sldId id="358" r:id="rId19"/>
    <p:sldId id="359" r:id="rId20"/>
    <p:sldId id="360" r:id="rId21"/>
    <p:sldId id="309" r:id="rId22"/>
    <p:sldId id="354" r:id="rId23"/>
    <p:sldId id="263" r:id="rId24"/>
    <p:sldId id="285" r:id="rId25"/>
    <p:sldId id="286" r:id="rId26"/>
    <p:sldId id="349" r:id="rId27"/>
    <p:sldId id="289" r:id="rId28"/>
    <p:sldId id="290" r:id="rId29"/>
    <p:sldId id="296" r:id="rId30"/>
    <p:sldId id="350" r:id="rId31"/>
    <p:sldId id="293" r:id="rId32"/>
    <p:sldId id="298" r:id="rId33"/>
    <p:sldId id="353" r:id="rId34"/>
    <p:sldId id="351" r:id="rId35"/>
    <p:sldId id="352" r:id="rId36"/>
    <p:sldId id="288" r:id="rId37"/>
    <p:sldId id="320" r:id="rId38"/>
    <p:sldId id="321" r:id="rId39"/>
    <p:sldId id="332" r:id="rId40"/>
    <p:sldId id="329" r:id="rId41"/>
    <p:sldId id="330" r:id="rId42"/>
    <p:sldId id="331" r:id="rId43"/>
    <p:sldId id="342" r:id="rId44"/>
    <p:sldId id="315" r:id="rId45"/>
    <p:sldId id="316" r:id="rId46"/>
    <p:sldId id="317" r:id="rId47"/>
    <p:sldId id="318" r:id="rId48"/>
    <p:sldId id="276" r:id="rId49"/>
    <p:sldId id="356" r:id="rId50"/>
    <p:sldId id="277" r:id="rId51"/>
    <p:sldId id="270" r:id="rId52"/>
    <p:sldId id="271" r:id="rId53"/>
    <p:sldId id="272" r:id="rId54"/>
    <p:sldId id="337" r:id="rId55"/>
    <p:sldId id="338" r:id="rId56"/>
    <p:sldId id="339" r:id="rId57"/>
    <p:sldId id="340" r:id="rId5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1392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61" Type="http://schemas.openxmlformats.org/officeDocument/2006/relationships/viewProps" Target="viewProp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notesMaster" Target="notesMasters/notes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222285-1B4E-4357-B862-D8D417A7F0D1}" type="datetimeFigureOut">
              <a:rPr lang="en-US" smtClean="0"/>
              <a:pPr/>
              <a:t>10/23/2016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D87A61-11E1-44B6-BBE2-FE4F6C7DF79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18978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D87A61-11E1-44B6-BBE2-FE4F6C7DF79F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00988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D87A61-11E1-44B6-BBE2-FE4F6C7DF79F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29895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D87A61-11E1-44B6-BBE2-FE4F6C7DF79F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645698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D87A61-11E1-44B6-BBE2-FE4F6C7DF79F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90595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D87A61-11E1-44B6-BBE2-FE4F6C7DF79F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484501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D87A61-11E1-44B6-BBE2-FE4F6C7DF79F}" type="slidenum">
              <a:rPr lang="en-US" smtClean="0"/>
              <a:pPr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712409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D87A61-11E1-44B6-BBE2-FE4F6C7DF79F}" type="slidenum">
              <a:rPr lang="en-US" smtClean="0"/>
              <a:pPr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42297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AD862-F7CF-468D-833F-DB20F4CC84F7}" type="datetimeFigureOut">
              <a:rPr lang="en-US" smtClean="0"/>
              <a:pPr/>
              <a:t>10/23/2016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0D9A7-005F-4A5B-A8D6-8F195B33B0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AD862-F7CF-468D-833F-DB20F4CC84F7}" type="datetimeFigureOut">
              <a:rPr lang="en-US" smtClean="0"/>
              <a:pPr/>
              <a:t>10/23/2016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0D9A7-005F-4A5B-A8D6-8F195B33B0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AD862-F7CF-468D-833F-DB20F4CC84F7}" type="datetimeFigureOut">
              <a:rPr lang="en-US" smtClean="0"/>
              <a:pPr/>
              <a:t>10/23/2016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0D9A7-005F-4A5B-A8D6-8F195B33B0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AD862-F7CF-468D-833F-DB20F4CC84F7}" type="datetimeFigureOut">
              <a:rPr lang="en-US" smtClean="0"/>
              <a:pPr/>
              <a:t>10/23/2016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0D9A7-005F-4A5B-A8D6-8F195B33B0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AD862-F7CF-468D-833F-DB20F4CC84F7}" type="datetimeFigureOut">
              <a:rPr lang="en-US" smtClean="0"/>
              <a:pPr/>
              <a:t>10/23/2016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0D9A7-005F-4A5B-A8D6-8F195B33B0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AD862-F7CF-468D-833F-DB20F4CC84F7}" type="datetimeFigureOut">
              <a:rPr lang="en-US" smtClean="0"/>
              <a:pPr/>
              <a:t>10/23/2016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0D9A7-005F-4A5B-A8D6-8F195B33B0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AD862-F7CF-468D-833F-DB20F4CC84F7}" type="datetimeFigureOut">
              <a:rPr lang="en-US" smtClean="0"/>
              <a:pPr/>
              <a:t>10/23/2016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0D9A7-005F-4A5B-A8D6-8F195B33B0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AD862-F7CF-468D-833F-DB20F4CC84F7}" type="datetimeFigureOut">
              <a:rPr lang="en-US" smtClean="0"/>
              <a:pPr/>
              <a:t>10/23/2016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0D9A7-005F-4A5B-A8D6-8F195B33B0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AD862-F7CF-468D-833F-DB20F4CC84F7}" type="datetimeFigureOut">
              <a:rPr lang="en-US" smtClean="0"/>
              <a:pPr/>
              <a:t>10/23/2016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0D9A7-005F-4A5B-A8D6-8F195B33B0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AD862-F7CF-468D-833F-DB20F4CC84F7}" type="datetimeFigureOut">
              <a:rPr lang="en-US" smtClean="0"/>
              <a:pPr/>
              <a:t>10/23/2016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0D9A7-005F-4A5B-A8D6-8F195B33B0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AD862-F7CF-468D-833F-DB20F4CC84F7}" type="datetimeFigureOut">
              <a:rPr lang="en-US" smtClean="0"/>
              <a:pPr/>
              <a:t>10/23/2016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0D9A7-005F-4A5B-A8D6-8F195B33B0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2AD862-F7CF-468D-833F-DB20F4CC84F7}" type="datetimeFigureOut">
              <a:rPr lang="en-US" smtClean="0"/>
              <a:pPr/>
              <a:t>10/23/2016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F0D9A7-005F-4A5B-A8D6-8F195B33B0D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4.jpeg"/><Relationship Id="rId7" Type="http://schemas.openxmlformats.org/officeDocument/2006/relationships/image" Target="../media/image6.jpeg"/><Relationship Id="rId2" Type="http://schemas.openxmlformats.org/officeDocument/2006/relationships/hyperlink" Target="http://www.google.rs/url?sa=i&amp;rct=j&amp;q=&amp;esrc=s&amp;source=images&amp;cd=&amp;cad=rja&amp;uact=8&amp;ved=0CAcQjRw&amp;url=http://www.marinmommies.com/and-now-what-about-mommy&amp;ei=5XPiVL_jIsuqPLCvgKgK&amp;bvm=bv.85970519,d.bGQ&amp;psig=AFQjCNGrjKU4c0afNGGudiY_jCPEhRIi0g&amp;ust=1424213322054210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google.rs/url?sa=i&amp;rct=j&amp;q=&amp;esrc=s&amp;source=images&amp;cd=&amp;cad=rja&amp;uact=8&amp;ved=0CAcQjRw&amp;url=http://www.wheelessonline.com/ortho/physical_therapy_after_tkr&amp;ei=nXTiVMPDHcHYPO7AgbAK&amp;psig=AFQjCNFhbbjxXodZDi8p2CtM-1kiOmviFA&amp;ust=1424213506671855" TargetMode="External"/><Relationship Id="rId5" Type="http://schemas.openxmlformats.org/officeDocument/2006/relationships/image" Target="../media/image5.jpeg"/><Relationship Id="rId4" Type="http://schemas.openxmlformats.org/officeDocument/2006/relationships/hyperlink" Target="http://www.google.rs/url?sa=i&amp;rct=j&amp;q=&amp;esrc=s&amp;source=images&amp;cd=&amp;cad=rja&amp;uact=8&amp;ved=0CAcQjRw&amp;url=http://blogs.bmj.com/bjsm/2012/08/10/exercise-for-older-adults-new-uk-guidelines/&amp;ei=RnTiVIqAJIbVPN64gKAJ&amp;psig=AFQjCNEMwYORt5JgEcJQ72UT-6wJUZLzOg&amp;ust=1424213435823821" TargetMode="Externa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1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google.rs/url?sa=i&amp;rct=j&amp;q=&amp;esrc=s&amp;source=images&amp;cd=&amp;cad=rja&amp;uact=8&amp;ved=0CAcQjRw&amp;url=http://synapse.ucsf.edu/articles/2013/10/10/lets-get-physical-therapy-ouch-why-does-my-foot-hurt&amp;ei=p3niVMD4FY7qOMCggMAD&amp;psig=AFQjCNEDCu-XlI8yjeA1zJ9iT1LFJUzyxw&amp;ust=1424214792660823" TargetMode="External"/><Relationship Id="rId5" Type="http://schemas.openxmlformats.org/officeDocument/2006/relationships/image" Target="../media/image10.jpeg"/><Relationship Id="rId4" Type="http://schemas.openxmlformats.org/officeDocument/2006/relationships/hyperlink" Target="http://www.google.rs/url?sa=i&amp;rct=j&amp;q=&amp;esrc=s&amp;source=images&amp;cd=&amp;cad=rja&amp;uact=8&amp;ved=0CAcQjRw&amp;url=http://www.isico.it/comunicazione/19-scoliosi-approccio-isico/94-isico-approach-cap-3.html&amp;ei=T3niVMdvg-g4pOCB0Ac&amp;psig=AFQjCNGZASLTncxp8vr4e6kfvlf24j9vgg&amp;ust=1424214665301427" TargetMode="Externa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google.rs/url?sa=i&amp;rct=j&amp;q=&amp;esrc=s&amp;source=images&amp;cd=&amp;cad=rja&amp;uact=8&amp;ved=0CAcQjRw&amp;url=http://www.abclawcenters.com/frequently-asked-questions/what-are-the-treatments-and-therapies-for-spastic-cerebral-palsy/&amp;ei=6nviVJmXFYfaPKvPgIAN&amp;psig=AFQjCNFV_6AF93pQ1xhKSM7qKNRwDUvV0Q&amp;ust=1424215387802517" TargetMode="External"/><Relationship Id="rId3" Type="http://schemas.openxmlformats.org/officeDocument/2006/relationships/image" Target="../media/image12.jpeg"/><Relationship Id="rId7" Type="http://schemas.openxmlformats.org/officeDocument/2006/relationships/image" Target="../media/image14.jpeg"/><Relationship Id="rId2" Type="http://schemas.openxmlformats.org/officeDocument/2006/relationships/hyperlink" Target="http://www.google.rs/url?sa=i&amp;rct=j&amp;q=&amp;esrc=s&amp;source=images&amp;cd=&amp;cad=rja&amp;uact=8&amp;ved=0CAcQjRw&amp;url=http://www.cherrycreekwellnesscenter.com/Denver-Pelvic-Floor-Physical-Therapy.cfm&amp;ei=E3riVKiCLIKrPYDfgJgM&amp;psig=AFQjCNExHqu8MjvaBZozGm1jl9bJ0KJ_ew&amp;ust=1424214923605833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google.rs/url?sa=i&amp;rct=j&amp;q=&amp;esrc=s&amp;source=images&amp;cd=&amp;cad=rja&amp;uact=8&amp;ved=0CAcQjRw&amp;url=http://thebrightdirection.com/physical-rehabilitation-therapy-and-cerebral-palsy-children-1/&amp;ei=nnviVNi9GsjLOtHSgIgP&amp;psig=AFQjCNEUJHSx9vmPVpjntsuFqSI-lrHKUg&amp;ust=1424215290876095" TargetMode="External"/><Relationship Id="rId5" Type="http://schemas.openxmlformats.org/officeDocument/2006/relationships/image" Target="../media/image13.jpeg"/><Relationship Id="rId4" Type="http://schemas.openxmlformats.org/officeDocument/2006/relationships/hyperlink" Target="http://www.google.rs/url?sa=i&amp;rct=j&amp;q=&amp;esrc=s&amp;source=images&amp;cd=&amp;cad=rja&amp;uact=8&amp;ved=0CAcQjRw&amp;url=http://blogs.gerbongartwork.com/Rehabilitation-Protocol-:-Reverse-Total-Shoulder-Replacement&amp;ei=2nriVNP3N4z2POefgcgF&amp;psig=AFQjCNHZaFD3eFs01L4qmEeDsMQlcbX3Cw&amp;ust=1424215072030146" TargetMode="External"/><Relationship Id="rId9" Type="http://schemas.openxmlformats.org/officeDocument/2006/relationships/image" Target="../media/image15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google.rs/url?sa=i&amp;source=images&amp;cd=&amp;cad=rja&amp;docid=ph54qOWnGyAhMM&amp;tbnid=P_RD-Nipc6TWAM:&amp;ved=0CAgQjRw&amp;url=http://bodybuilderfitness.com/dumbbell_set.html&amp;ei=9fURU-HuD4j8ywOTqoKABw&amp;psig=AFQjCNGiVxhCkxI9KiYdUcExklgQujGIeA&amp;ust=1393772405313021" TargetMode="External"/><Relationship Id="rId3" Type="http://schemas.openxmlformats.org/officeDocument/2006/relationships/hyperlink" Target="http://www.google.rs/url?sa=i&amp;source=images&amp;cd=&amp;cad=rja&amp;docid=obaFFyqiMkA9QM&amp;tbnid=QiONvc_cXWZcJM:&amp;ved=0CAgQjRw42gE&amp;url=http://www.popscreen.com/p/MTAwODk2NDg0/-Rope-With-Exercise-Flipbook-ElectronicsOther-Exercise-Equipment&amp;ei=svcRU_aTL4TqywPXqIKgCA&amp;psig=AFQjCNH9qNqirEWdxaMESgoZY-bLTTgNJA&amp;ust=1393772850820355" TargetMode="External"/><Relationship Id="rId7" Type="http://schemas.openxmlformats.org/officeDocument/2006/relationships/image" Target="../media/image1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google.rs/url?sa=i&amp;source=images&amp;cd=&amp;cad=rja&amp;docid=vfkp3YZ6fWluNM&amp;tbnid=SKYZKqqF5gIcCM:&amp;ved=0CAgQjRw&amp;url=http://www.turbosquid.com/3d-models/expander-3d-model/637465&amp;ei=DPYRU5GYMqriygPVyoHIBA&amp;psig=AFQjCNHhJ09cRD3N71yYD09Qx6qtBwWSQQ&amp;ust=1393772428865618" TargetMode="External"/><Relationship Id="rId11" Type="http://schemas.openxmlformats.org/officeDocument/2006/relationships/image" Target="../media/image20.jpeg"/><Relationship Id="rId5" Type="http://schemas.openxmlformats.org/officeDocument/2006/relationships/image" Target="../media/image17.jpeg"/><Relationship Id="rId10" Type="http://schemas.openxmlformats.org/officeDocument/2006/relationships/hyperlink" Target="http://www.google.rs/url?sa=i&amp;source=images&amp;cd=&amp;cad=rja&amp;docid=Q73HTYAqYIhlUM&amp;tbnid=k5jzbXAtJIA1WM:&amp;ved=0CAgQjRw4Xg&amp;url=http://www.aliexpress.com/item/300pcs-lot-FLYER-fishing-Lures-Hard-bait-LR-117-5-styles-100mm-16-5g/463346630.html&amp;ei=UPYRU_duw4nIA93EgagK&amp;psig=AFQjCNHGouLXvsquwfvXPRGuh00jEY9f_Q&amp;ust=1393772496059374" TargetMode="External"/><Relationship Id="rId4" Type="http://schemas.openxmlformats.org/officeDocument/2006/relationships/image" Target="../media/image16.jpeg"/><Relationship Id="rId9" Type="http://schemas.openxmlformats.org/officeDocument/2006/relationships/image" Target="../media/image19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rs/url?sa=i&amp;rct=j&amp;q=&amp;esrc=s&amp;source=images&amp;cd=&amp;cad=rja&amp;uact=8&amp;ved=0CAcQjRw&amp;url=http://monte-medik-sport.blogspot.com/2011_12_01_archive.html&amp;ei=nSDiVL6ZK4KXPKiRgaAF&amp;psig=AFQjCNH7qtoni87pcLt67P1nWdns7AczsQ&amp;ust=1424191923533166" TargetMode="External"/><Relationship Id="rId7" Type="http://schemas.openxmlformats.org/officeDocument/2006/relationships/image" Target="../media/image28.pn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jpeg"/><Relationship Id="rId5" Type="http://schemas.openxmlformats.org/officeDocument/2006/relationships/hyperlink" Target="http://www.google.rs/url?sa=i&amp;rct=j&amp;q=&amp;esrc=s&amp;source=images&amp;cd=&amp;cad=rja&amp;uact=8&amp;ved=0CAcQjRw&amp;url=http://drscottschat.blogspot.com/2011_07_01_archive.html&amp;ei=zCDiVLfECYnyPMvOgNgP&amp;psig=AFQjCNGEiWg9otgSk1EaZb5Am-fEA5lbig&amp;ust=1424192065276756" TargetMode="External"/><Relationship Id="rId4" Type="http://schemas.openxmlformats.org/officeDocument/2006/relationships/image" Target="../media/image26.jpeg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jpeg"/><Relationship Id="rId3" Type="http://schemas.openxmlformats.org/officeDocument/2006/relationships/image" Target="../media/image29.jpeg"/><Relationship Id="rId7" Type="http://schemas.openxmlformats.org/officeDocument/2006/relationships/hyperlink" Target="http://www.google.rs/url?sa=i&amp;rct=j&amp;q=&amp;esrc=s&amp;source=images&amp;cd=&amp;cad=rja&amp;uact=8&amp;ved=0CAcQjRw&amp;url=http://6-pack-abs-booster.com/lesser-abs-workout-for-impressing-6-group-abs/&amp;ei=TSPiVOK3AYWCPcjDgKAH&amp;bvm=bv.85970519,d.bGQ&amp;psig=AFQjCNEFkraDtWW7_bnFkLrgDjUoZC7Rpg&amp;ust=1424192705977752" TargetMode="External"/><Relationship Id="rId2" Type="http://schemas.openxmlformats.org/officeDocument/2006/relationships/hyperlink" Target="http://www.google.rs/url?sa=i&amp;rct=j&amp;q=&amp;esrc=s&amp;source=images&amp;cd=&amp;cad=rja&amp;uact=8&amp;ved=0CAcQjRw&amp;url=http://www.biodex.com/physical-medicine/products/dynamometers/system-4-pro&amp;ei=-iHiVJGAPcevPPyFgNgF&amp;bvm=bv.85970519,d.bGQ&amp;psig=AFQjCNHxjBJ4_QUGH4WpHzUakK7dcMfgsQ&amp;ust=1424192365476283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jpeg"/><Relationship Id="rId5" Type="http://schemas.openxmlformats.org/officeDocument/2006/relationships/image" Target="../media/image30.png"/><Relationship Id="rId4" Type="http://schemas.openxmlformats.org/officeDocument/2006/relationships/hyperlink" Target="http://www.google.rs/url?sa=i&amp;rct=j&amp;q=&amp;esrc=s&amp;source=images&amp;cd=&amp;cad=rja&amp;uact=8&amp;ved=0CAcQjRw&amp;url=http://www.dunsboroughphysio.com.au/services.html&amp;ei=EyLiVIaWFI7YPOaHgeAG&amp;bvm=bv.85970519,d.bGQ&amp;psig=AFQjCNHxjBJ4_QUGH4WpHzUakK7dcMfgsQ&amp;ust=1424192365476283" TargetMode="Externa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260648"/>
            <a:ext cx="9144000" cy="1268760"/>
          </a:xfrm>
        </p:spPr>
        <p:txBody>
          <a:bodyPr>
            <a:normAutofit/>
          </a:bodyPr>
          <a:lstStyle/>
          <a:p>
            <a:r>
              <a:rPr lang="sr-Cyrl-CS" sz="2800" dirty="0" smtClean="0"/>
              <a:t>ОСНОВНЕ СТРУКОВНЕ СТУДИЈЕ </a:t>
            </a:r>
            <a:endParaRPr lang="en-US" sz="2800" dirty="0"/>
          </a:p>
          <a:p>
            <a:r>
              <a:rPr lang="sr-Cyrl-RS" sz="2800" dirty="0" smtClean="0"/>
              <a:t>СТРУКОВНИ ТЕРАПЕУТ</a:t>
            </a:r>
            <a:endParaRPr lang="sr-Cyrl-CS" sz="2800" dirty="0" smtClean="0"/>
          </a:p>
          <a:p>
            <a:endParaRPr lang="sr-Cyrl-CS" sz="2800" dirty="0" smtClean="0"/>
          </a:p>
          <a:p>
            <a:endParaRPr lang="sr-Latn-CS" dirty="0"/>
          </a:p>
        </p:txBody>
      </p:sp>
      <p:sp>
        <p:nvSpPr>
          <p:cNvPr id="4" name="Title 1"/>
          <p:cNvSpPr txBox="1">
            <a:spLocks noGrp="1"/>
          </p:cNvSpPr>
          <p:nvPr>
            <p:ph type="ctrTitle"/>
          </p:nvPr>
        </p:nvSpPr>
        <p:spPr>
          <a:xfrm>
            <a:off x="0" y="2420888"/>
            <a:ext cx="91440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r-Cyrl-RS" sz="6000" b="1" dirty="0" smtClean="0">
                <a:solidFill>
                  <a:srgbClr val="3333FF"/>
                </a:solidFill>
              </a:rPr>
              <a:t>Општа кинезитерапија</a:t>
            </a:r>
            <a:endParaRPr kumimoji="0" lang="sr-Latn-CS" sz="6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026" name="Picture 2" descr="logo medicinski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3968" y="1340768"/>
            <a:ext cx="583545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3890665"/>
            <a:ext cx="914400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sr-Cyrl-RS" sz="2000" b="1" dirty="0" smtClean="0">
                <a:solidFill>
                  <a:srgbClr val="FF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ПРЕДАВАЊЕ 1</a:t>
            </a: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sr-Cyrl-RS" sz="2000" dirty="0" smtClean="0"/>
              <a:t>Увод у кинезитерапију. Принципи кинезитерапије.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sr-Cyrl-RS" sz="2000" dirty="0" smtClean="0"/>
              <a:t>Индикације и контраиндикације за кинезитерапију. </a:t>
            </a:r>
          </a:p>
        </p:txBody>
      </p:sp>
      <p:sp>
        <p:nvSpPr>
          <p:cNvPr id="6" name="Rectangle 5"/>
          <p:cNvSpPr/>
          <p:nvPr/>
        </p:nvSpPr>
        <p:spPr>
          <a:xfrm>
            <a:off x="2627784" y="6093296"/>
            <a:ext cx="651621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8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Доц. др Душица Ђорђевић</a:t>
            </a:r>
            <a:endParaRPr lang="en-US" sz="2800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>
                <a:solidFill>
                  <a:srgbClr val="FF0000"/>
                </a:solidFill>
              </a:rPr>
              <a:t>Примена кинезитерапије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sz="2400" dirty="0" smtClean="0"/>
              <a:t>С</a:t>
            </a:r>
            <a:r>
              <a:rPr lang="en-US" sz="2400" dirty="0" smtClean="0"/>
              <a:t> </a:t>
            </a:r>
            <a:r>
              <a:rPr lang="en-US" sz="2400" dirty="0" err="1" smtClean="0"/>
              <a:t>обзиром</a:t>
            </a:r>
            <a:r>
              <a:rPr lang="en-US" sz="2400" dirty="0" smtClean="0"/>
              <a:t> </a:t>
            </a:r>
            <a:r>
              <a:rPr lang="en-US" sz="2400" dirty="0" err="1" smtClean="0"/>
              <a:t>на</a:t>
            </a:r>
            <a:r>
              <a:rPr lang="en-US" sz="2400" dirty="0" smtClean="0"/>
              <a:t> </a:t>
            </a:r>
            <a:r>
              <a:rPr lang="en-US" sz="2400" dirty="0" err="1" smtClean="0"/>
              <a:t>подру</a:t>
            </a:r>
            <a:r>
              <a:rPr lang="sr-Cyrl-RS" sz="2400" dirty="0" smtClean="0"/>
              <a:t>ч</a:t>
            </a:r>
            <a:r>
              <a:rPr lang="en-US" sz="2400" dirty="0" err="1" smtClean="0"/>
              <a:t>ја</a:t>
            </a:r>
            <a:r>
              <a:rPr lang="sr-Cyrl-RS" sz="2400" dirty="0" smtClean="0"/>
              <a:t> </a:t>
            </a:r>
            <a:r>
              <a:rPr lang="en-US" sz="2400" dirty="0" err="1" smtClean="0"/>
              <a:t>примене</a:t>
            </a:r>
            <a:r>
              <a:rPr lang="en-US" sz="2400" dirty="0" smtClean="0"/>
              <a:t> </a:t>
            </a:r>
            <a:r>
              <a:rPr lang="sr-Cyrl-RS" sz="2400" dirty="0" smtClean="0"/>
              <a:t>к</a:t>
            </a:r>
            <a:r>
              <a:rPr lang="en-US" sz="2400" dirty="0" err="1" smtClean="0"/>
              <a:t>инезитерапиј</a:t>
            </a:r>
            <a:r>
              <a:rPr lang="sr-Cyrl-RS" sz="2400" dirty="0" smtClean="0"/>
              <a:t>а</a:t>
            </a:r>
            <a:r>
              <a:rPr lang="en-US" sz="2400" dirty="0" smtClean="0"/>
              <a:t> </a:t>
            </a:r>
            <a:r>
              <a:rPr lang="sr-Cyrl-RS" sz="2400" dirty="0" smtClean="0"/>
              <a:t>се може по</a:t>
            </a:r>
            <a:r>
              <a:rPr lang="en-US" sz="2400" dirty="0" err="1" smtClean="0"/>
              <a:t>дели</a:t>
            </a:r>
            <a:r>
              <a:rPr lang="sr-Cyrl-RS" sz="2400" dirty="0" smtClean="0"/>
              <a:t>ти</a:t>
            </a:r>
            <a:r>
              <a:rPr lang="en-US" sz="2400" dirty="0" smtClean="0"/>
              <a:t> </a:t>
            </a:r>
            <a:r>
              <a:rPr lang="en-US" sz="2400" dirty="0" err="1" smtClean="0"/>
              <a:t>на</a:t>
            </a:r>
            <a:r>
              <a:rPr lang="en-US" sz="2400" dirty="0" smtClean="0"/>
              <a:t>:</a:t>
            </a:r>
          </a:p>
          <a:p>
            <a:pPr>
              <a:buNone/>
            </a:pPr>
            <a:r>
              <a:rPr lang="en-US" dirty="0" smtClean="0"/>
              <a:t> </a:t>
            </a:r>
          </a:p>
          <a:p>
            <a:pPr marL="630238">
              <a:buFont typeface="Wingdings" pitchFamily="2" charset="2"/>
              <a:buChar char="ü"/>
            </a:pPr>
            <a:r>
              <a:rPr lang="en-US" dirty="0" smtClean="0"/>
              <a:t>ПРЕВЕНТИВНУ КИНЕЗИТЕРАПИЈУ</a:t>
            </a:r>
          </a:p>
          <a:p>
            <a:pPr marL="630238">
              <a:buFont typeface="Wingdings" pitchFamily="2" charset="2"/>
              <a:buChar char="ü"/>
            </a:pPr>
            <a:r>
              <a:rPr lang="en-US" dirty="0" smtClean="0"/>
              <a:t>ФУНКЦИОНАЛНУ КИНЕЗИТЕРАПИЈУ </a:t>
            </a:r>
          </a:p>
          <a:p>
            <a:pPr marL="630238">
              <a:buFont typeface="Wingdings" pitchFamily="2" charset="2"/>
              <a:buChar char="ü"/>
            </a:pPr>
            <a:r>
              <a:rPr lang="en-US" dirty="0" smtClean="0"/>
              <a:t>КЛИНИ</a:t>
            </a:r>
            <a:r>
              <a:rPr lang="sr-Cyrl-RS" dirty="0" smtClean="0"/>
              <a:t>Ч</a:t>
            </a:r>
            <a:r>
              <a:rPr lang="en-US" dirty="0" smtClean="0"/>
              <a:t>КУ КИНЕЗИТЕРАПИЈУ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>
                <a:solidFill>
                  <a:srgbClr val="FF0000"/>
                </a:solidFill>
              </a:rPr>
              <a:t>Превентивна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кинезитерапија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052736"/>
            <a:ext cx="8712968" cy="5805264"/>
          </a:xfrm>
        </p:spPr>
        <p:txBody>
          <a:bodyPr>
            <a:normAutofit fontScale="62500" lnSpcReduction="20000"/>
          </a:bodyPr>
          <a:lstStyle/>
          <a:p>
            <a:endParaRPr lang="en-US" dirty="0"/>
          </a:p>
          <a:p>
            <a:r>
              <a:rPr lang="en-US" sz="3800" dirty="0" smtClean="0"/>
              <a:t>В</a:t>
            </a:r>
            <a:r>
              <a:rPr lang="sr-Cyrl-RS" sz="3800" dirty="0" smtClean="0"/>
              <a:t>еж</a:t>
            </a:r>
            <a:r>
              <a:rPr lang="en-US" sz="3800" dirty="0" err="1" smtClean="0"/>
              <a:t>бање</a:t>
            </a:r>
            <a:r>
              <a:rPr lang="en-US" sz="3800" dirty="0"/>
              <a:t>, </a:t>
            </a:r>
            <a:r>
              <a:rPr lang="en-US" sz="3800" dirty="0" err="1"/>
              <a:t>кретање</a:t>
            </a:r>
            <a:r>
              <a:rPr lang="en-US" sz="3800" dirty="0"/>
              <a:t>, </a:t>
            </a:r>
            <a:r>
              <a:rPr lang="en-US" sz="3800" dirty="0" err="1"/>
              <a:t>тј</a:t>
            </a:r>
            <a:r>
              <a:rPr lang="en-US" sz="3800" dirty="0"/>
              <a:t>. </a:t>
            </a:r>
            <a:r>
              <a:rPr lang="sr-Cyrl-RS" sz="3800" dirty="0"/>
              <a:t>б</a:t>
            </a:r>
            <a:r>
              <a:rPr lang="en-US" sz="3800" dirty="0" err="1" smtClean="0"/>
              <a:t>ило</a:t>
            </a:r>
            <a:r>
              <a:rPr lang="sr-Cyrl-RS" sz="3800" dirty="0" smtClean="0"/>
              <a:t> </a:t>
            </a:r>
            <a:r>
              <a:rPr lang="en-US" sz="3800" dirty="0" err="1" smtClean="0"/>
              <a:t>каква</a:t>
            </a:r>
            <a:r>
              <a:rPr lang="en-US" sz="3800" dirty="0" smtClean="0"/>
              <a:t> </a:t>
            </a:r>
            <a:r>
              <a:rPr lang="en-US" sz="3800" dirty="0" err="1"/>
              <a:t>правилно</a:t>
            </a:r>
            <a:r>
              <a:rPr lang="en-US" sz="3800" dirty="0"/>
              <a:t> </a:t>
            </a:r>
            <a:r>
              <a:rPr lang="en-US" sz="3800" dirty="0" err="1"/>
              <a:t>дозирана</a:t>
            </a:r>
            <a:r>
              <a:rPr lang="en-US" sz="3800" dirty="0"/>
              <a:t> </a:t>
            </a:r>
            <a:r>
              <a:rPr lang="en-US" sz="3800" dirty="0" err="1" smtClean="0"/>
              <a:t>телесна</a:t>
            </a:r>
            <a:r>
              <a:rPr lang="en-US" sz="3800" dirty="0" smtClean="0"/>
              <a:t> </a:t>
            </a:r>
            <a:r>
              <a:rPr lang="en-US" sz="3800" dirty="0" err="1"/>
              <a:t>активност</a:t>
            </a:r>
            <a:r>
              <a:rPr lang="en-US" sz="3800" dirty="0"/>
              <a:t> </a:t>
            </a:r>
            <a:r>
              <a:rPr lang="en-US" sz="3800" dirty="0" err="1" smtClean="0"/>
              <a:t>слу</a:t>
            </a:r>
            <a:r>
              <a:rPr lang="sr-Cyrl-RS" sz="3800" dirty="0" smtClean="0"/>
              <a:t>ж</a:t>
            </a:r>
            <a:r>
              <a:rPr lang="en-US" sz="3800" dirty="0" smtClean="0"/>
              <a:t>и </a:t>
            </a:r>
            <a:r>
              <a:rPr lang="en-US" sz="3800" dirty="0" err="1" smtClean="0"/>
              <a:t>превенцији</a:t>
            </a:r>
            <a:r>
              <a:rPr lang="sr-Cyrl-RS" sz="3800" dirty="0" smtClean="0"/>
              <a:t> обољења и деформитета</a:t>
            </a:r>
            <a:r>
              <a:rPr lang="en-US" sz="3800" dirty="0" smtClean="0"/>
              <a:t>.</a:t>
            </a:r>
            <a:endParaRPr lang="en-US" sz="3800" dirty="0"/>
          </a:p>
          <a:p>
            <a:pPr>
              <a:buNone/>
            </a:pPr>
            <a:endParaRPr lang="en-US" sz="2900" dirty="0"/>
          </a:p>
          <a:p>
            <a:r>
              <a:rPr lang="en-US" sz="3800" dirty="0" err="1" smtClean="0"/>
              <a:t>Превентивно</a:t>
            </a:r>
            <a:r>
              <a:rPr lang="en-US" sz="3800" dirty="0" smtClean="0"/>
              <a:t> </a:t>
            </a:r>
            <a:r>
              <a:rPr lang="en-US" sz="3800" dirty="0" err="1" smtClean="0"/>
              <a:t>ве</a:t>
            </a:r>
            <a:r>
              <a:rPr lang="sr-Cyrl-RS" sz="3800" dirty="0" smtClean="0"/>
              <a:t>ж</a:t>
            </a:r>
            <a:r>
              <a:rPr lang="en-US" sz="3800" dirty="0" err="1" smtClean="0"/>
              <a:t>бање</a:t>
            </a:r>
            <a:r>
              <a:rPr lang="en-US" sz="3800" dirty="0" smtClean="0"/>
              <a:t> </a:t>
            </a:r>
            <a:r>
              <a:rPr lang="en-US" sz="3800" dirty="0" err="1"/>
              <a:t>односно</a:t>
            </a:r>
            <a:r>
              <a:rPr lang="en-US" sz="3800" dirty="0"/>
              <a:t> </a:t>
            </a:r>
            <a:r>
              <a:rPr lang="en-US" sz="3800" dirty="0" err="1"/>
              <a:t>кинезитерапија</a:t>
            </a:r>
            <a:r>
              <a:rPr lang="en-US" sz="3800" dirty="0"/>
              <a:t> </a:t>
            </a:r>
            <a:r>
              <a:rPr lang="en-US" sz="3800" dirty="0" err="1" smtClean="0"/>
              <a:t>нај</a:t>
            </a:r>
            <a:r>
              <a:rPr lang="sr-Cyrl-RS" sz="3800" dirty="0" smtClean="0"/>
              <a:t>ч</a:t>
            </a:r>
            <a:r>
              <a:rPr lang="en-US" sz="3800" dirty="0" err="1" smtClean="0"/>
              <a:t>ешће</a:t>
            </a:r>
            <a:r>
              <a:rPr lang="en-US" sz="3800" dirty="0" smtClean="0"/>
              <a:t> </a:t>
            </a:r>
            <a:r>
              <a:rPr lang="en-US" sz="3800" dirty="0" err="1"/>
              <a:t>се</a:t>
            </a:r>
            <a:r>
              <a:rPr lang="en-US" sz="3800" dirty="0"/>
              <a:t> </a:t>
            </a:r>
            <a:r>
              <a:rPr lang="en-US" sz="3800" dirty="0" err="1"/>
              <a:t>користи</a:t>
            </a:r>
            <a:r>
              <a:rPr lang="en-US" sz="3800" dirty="0"/>
              <a:t> </a:t>
            </a:r>
            <a:r>
              <a:rPr lang="sr-Cyrl-RS" sz="3800" dirty="0" smtClean="0"/>
              <a:t>код</a:t>
            </a:r>
            <a:r>
              <a:rPr lang="en-US" sz="3800" dirty="0" smtClean="0"/>
              <a:t>:</a:t>
            </a:r>
          </a:p>
          <a:p>
            <a:endParaRPr lang="en-US" sz="1600" dirty="0"/>
          </a:p>
          <a:p>
            <a:pPr marL="722313">
              <a:buFont typeface="Wingdings" pitchFamily="2" charset="2"/>
              <a:buChar char="ü"/>
            </a:pPr>
            <a:r>
              <a:rPr lang="en-US" sz="3800" dirty="0" smtClean="0"/>
              <a:t>ДЕЦЕ </a:t>
            </a:r>
            <a:r>
              <a:rPr lang="en-US" sz="3800" dirty="0"/>
              <a:t>У РАЗВОЈУ – с </a:t>
            </a:r>
            <a:r>
              <a:rPr lang="en-US" sz="3800" dirty="0" err="1"/>
              <a:t>циљем</a:t>
            </a:r>
            <a:r>
              <a:rPr lang="en-US" sz="3800" dirty="0"/>
              <a:t> </a:t>
            </a:r>
            <a:r>
              <a:rPr lang="en-US" sz="3800" dirty="0" err="1"/>
              <a:t>превенције</a:t>
            </a:r>
            <a:r>
              <a:rPr lang="en-US" sz="3800" dirty="0"/>
              <a:t> </a:t>
            </a:r>
            <a:r>
              <a:rPr lang="en-US" sz="3800" dirty="0" err="1"/>
              <a:t>настајања</a:t>
            </a:r>
            <a:r>
              <a:rPr lang="en-US" sz="3800" dirty="0"/>
              <a:t> </a:t>
            </a:r>
            <a:r>
              <a:rPr lang="en-US" sz="3800" dirty="0" err="1" smtClean="0"/>
              <a:t>функционалних</a:t>
            </a:r>
            <a:r>
              <a:rPr lang="sr-Cyrl-RS" sz="3800" dirty="0" smtClean="0"/>
              <a:t> </a:t>
            </a:r>
            <a:r>
              <a:rPr lang="en-US" sz="3800" dirty="0" err="1" smtClean="0"/>
              <a:t>поремећаја</a:t>
            </a:r>
            <a:r>
              <a:rPr lang="en-US" sz="3800" dirty="0" smtClean="0"/>
              <a:t> с</a:t>
            </a:r>
            <a:r>
              <a:rPr lang="sr-Cyrl-RS" sz="3800" dirty="0" smtClean="0"/>
              <a:t>истема</a:t>
            </a:r>
            <a:r>
              <a:rPr lang="en-US" sz="3800" dirty="0" smtClean="0"/>
              <a:t> </a:t>
            </a:r>
            <a:r>
              <a:rPr lang="en-US" sz="3800" dirty="0" err="1"/>
              <a:t>за</a:t>
            </a:r>
            <a:r>
              <a:rPr lang="en-US" sz="3800" dirty="0"/>
              <a:t> </a:t>
            </a:r>
            <a:r>
              <a:rPr lang="en-US" sz="3800" dirty="0" err="1"/>
              <a:t>кретање</a:t>
            </a:r>
            <a:r>
              <a:rPr lang="en-US" sz="3800" dirty="0"/>
              <a:t>, </a:t>
            </a:r>
            <a:r>
              <a:rPr lang="en-US" sz="3800" dirty="0" err="1"/>
              <a:t>тј</a:t>
            </a:r>
            <a:r>
              <a:rPr lang="en-US" sz="3800" dirty="0"/>
              <a:t>. </a:t>
            </a:r>
            <a:r>
              <a:rPr lang="en-US" sz="3800" dirty="0" err="1"/>
              <a:t>неправилних</a:t>
            </a:r>
            <a:r>
              <a:rPr lang="en-US" sz="3800" dirty="0"/>
              <a:t> </a:t>
            </a:r>
            <a:r>
              <a:rPr lang="en-US" sz="3800" dirty="0" err="1" smtClean="0"/>
              <a:t>др</a:t>
            </a:r>
            <a:r>
              <a:rPr lang="sr-Cyrl-RS" sz="3800" dirty="0" smtClean="0"/>
              <a:t>ж</a:t>
            </a:r>
            <a:r>
              <a:rPr lang="en-US" sz="3800" dirty="0" err="1" smtClean="0"/>
              <a:t>ања</a:t>
            </a:r>
            <a:r>
              <a:rPr lang="en-US" sz="3800" dirty="0" smtClean="0"/>
              <a:t> </a:t>
            </a:r>
            <a:r>
              <a:rPr lang="en-US" sz="3800" dirty="0" err="1"/>
              <a:t>трупа</a:t>
            </a:r>
            <a:r>
              <a:rPr lang="en-US" sz="3800" dirty="0"/>
              <a:t>, </a:t>
            </a:r>
            <a:r>
              <a:rPr lang="en-US" sz="3800" dirty="0" err="1" smtClean="0"/>
              <a:t>спуштених</a:t>
            </a:r>
            <a:r>
              <a:rPr lang="sr-Cyrl-RS" sz="3800" dirty="0" smtClean="0"/>
              <a:t> </a:t>
            </a:r>
            <a:r>
              <a:rPr lang="en-US" sz="3800" dirty="0" err="1" smtClean="0"/>
              <a:t>стопала</a:t>
            </a:r>
            <a:r>
              <a:rPr lang="en-US" sz="3800" dirty="0"/>
              <a:t>, …</a:t>
            </a:r>
          </a:p>
          <a:p>
            <a:pPr marL="722313">
              <a:buFont typeface="Wingdings" pitchFamily="2" charset="2"/>
              <a:buChar char="ü"/>
            </a:pPr>
            <a:r>
              <a:rPr lang="en-US" sz="3800" dirty="0" smtClean="0"/>
              <a:t>ТРУДНИЦА </a:t>
            </a:r>
            <a:r>
              <a:rPr lang="en-US" sz="3800" dirty="0"/>
              <a:t>– с </a:t>
            </a:r>
            <a:r>
              <a:rPr lang="en-US" sz="3800" dirty="0" err="1"/>
              <a:t>циљем</a:t>
            </a:r>
            <a:r>
              <a:rPr lang="en-US" sz="3800" dirty="0"/>
              <a:t> </a:t>
            </a:r>
            <a:r>
              <a:rPr lang="en-US" sz="3800" dirty="0" err="1"/>
              <a:t>припремања</a:t>
            </a:r>
            <a:r>
              <a:rPr lang="en-US" sz="3800" dirty="0"/>
              <a:t> </a:t>
            </a:r>
            <a:r>
              <a:rPr lang="en-US" sz="3800" dirty="0" err="1"/>
              <a:t>за</a:t>
            </a:r>
            <a:r>
              <a:rPr lang="en-US" sz="3800" dirty="0"/>
              <a:t> </a:t>
            </a:r>
            <a:r>
              <a:rPr lang="en-US" sz="3800" dirty="0" err="1"/>
              <a:t>лакше</a:t>
            </a:r>
            <a:r>
              <a:rPr lang="en-US" sz="3800" dirty="0"/>
              <a:t> </a:t>
            </a:r>
            <a:r>
              <a:rPr lang="en-US" sz="3800" dirty="0" err="1" smtClean="0"/>
              <a:t>одр</a:t>
            </a:r>
            <a:r>
              <a:rPr lang="sr-Cyrl-RS" sz="3800" dirty="0" smtClean="0"/>
              <a:t>ж</a:t>
            </a:r>
            <a:r>
              <a:rPr lang="en-US" sz="3800" dirty="0" err="1" smtClean="0"/>
              <a:t>авање</a:t>
            </a:r>
            <a:r>
              <a:rPr lang="en-US" sz="3800" dirty="0" smtClean="0"/>
              <a:t> </a:t>
            </a:r>
            <a:r>
              <a:rPr lang="en-US" sz="3800" dirty="0" err="1"/>
              <a:t>трудноће</a:t>
            </a:r>
            <a:r>
              <a:rPr lang="en-US" sz="3800" dirty="0"/>
              <a:t> и </a:t>
            </a:r>
            <a:r>
              <a:rPr lang="en-US" sz="3800" dirty="0" err="1" smtClean="0"/>
              <a:t>боље</a:t>
            </a:r>
            <a:r>
              <a:rPr lang="sr-Cyrl-RS" sz="3800" dirty="0" smtClean="0"/>
              <a:t> </a:t>
            </a:r>
            <a:r>
              <a:rPr lang="en-US" sz="3800" dirty="0" err="1" smtClean="0"/>
              <a:t>припреме</a:t>
            </a:r>
            <a:r>
              <a:rPr lang="en-US" sz="3800" dirty="0" smtClean="0"/>
              <a:t> </a:t>
            </a:r>
            <a:r>
              <a:rPr lang="en-US" sz="3800" dirty="0" err="1"/>
              <a:t>за</a:t>
            </a:r>
            <a:r>
              <a:rPr lang="en-US" sz="3800" dirty="0"/>
              <a:t> </a:t>
            </a:r>
            <a:r>
              <a:rPr lang="en-US" sz="3800" dirty="0" err="1" smtClean="0"/>
              <a:t>поро</a:t>
            </a:r>
            <a:r>
              <a:rPr lang="sr-Cyrl-RS" sz="3800" dirty="0" smtClean="0"/>
              <a:t>ђај</a:t>
            </a:r>
          </a:p>
          <a:p>
            <a:pPr marL="722313">
              <a:buFont typeface="Wingdings" pitchFamily="2" charset="2"/>
              <a:buChar char="ü"/>
            </a:pPr>
            <a:r>
              <a:rPr lang="en-US" sz="3800" dirty="0" smtClean="0"/>
              <a:t>СТАРИЈ</a:t>
            </a:r>
            <a:r>
              <a:rPr lang="sr-Cyrl-RS" sz="3800" dirty="0" smtClean="0"/>
              <a:t>ИХ ОСОБА </a:t>
            </a:r>
            <a:r>
              <a:rPr lang="en-US" sz="3800" dirty="0" smtClean="0"/>
              <a:t>– </a:t>
            </a:r>
            <a:r>
              <a:rPr lang="en-US" sz="3800" dirty="0"/>
              <a:t>с </a:t>
            </a:r>
            <a:r>
              <a:rPr lang="en-US" sz="3800" dirty="0" err="1"/>
              <a:t>циљем</a:t>
            </a:r>
            <a:r>
              <a:rPr lang="en-US" sz="3800" dirty="0"/>
              <a:t> </a:t>
            </a:r>
            <a:r>
              <a:rPr lang="en-US" sz="3800" dirty="0" err="1" smtClean="0"/>
              <a:t>одр</a:t>
            </a:r>
            <a:r>
              <a:rPr lang="sr-Cyrl-RS" sz="3800" dirty="0" smtClean="0"/>
              <a:t>ж</a:t>
            </a:r>
            <a:r>
              <a:rPr lang="en-US" sz="3800" dirty="0" err="1" smtClean="0"/>
              <a:t>ања</a:t>
            </a:r>
            <a:r>
              <a:rPr lang="en-US" sz="3800" dirty="0" smtClean="0"/>
              <a:t> </a:t>
            </a:r>
            <a:r>
              <a:rPr lang="en-US" sz="3800" dirty="0" err="1"/>
              <a:t>или</a:t>
            </a:r>
            <a:r>
              <a:rPr lang="en-US" sz="3800" dirty="0"/>
              <a:t> </a:t>
            </a:r>
            <a:r>
              <a:rPr lang="en-US" sz="3800" dirty="0" err="1" smtClean="0"/>
              <a:t>побољшања</a:t>
            </a:r>
            <a:r>
              <a:rPr lang="sr-Cyrl-RS" sz="3800" dirty="0" smtClean="0"/>
              <a:t> </a:t>
            </a:r>
            <a:r>
              <a:rPr lang="en-US" sz="3800" dirty="0" err="1" smtClean="0"/>
              <a:t>функци</a:t>
            </a:r>
            <a:r>
              <a:rPr lang="sr-Cyrl-RS" sz="3800" dirty="0" smtClean="0"/>
              <a:t>оналних </a:t>
            </a:r>
            <a:r>
              <a:rPr lang="en-US" sz="3800" dirty="0" err="1" smtClean="0"/>
              <a:t>способности</a:t>
            </a:r>
            <a:r>
              <a:rPr lang="en-US" sz="3800" dirty="0"/>
              <a:t>, </a:t>
            </a:r>
            <a:r>
              <a:rPr lang="en-US" sz="3800" dirty="0" err="1"/>
              <a:t>те</a:t>
            </a:r>
            <a:r>
              <a:rPr lang="en-US" sz="3800" dirty="0"/>
              <a:t> </a:t>
            </a:r>
            <a:r>
              <a:rPr lang="en-US" sz="3800" dirty="0" err="1" smtClean="0"/>
              <a:t>превенциј</a:t>
            </a:r>
            <a:r>
              <a:rPr lang="sr-Cyrl-RS" sz="3800" dirty="0" smtClean="0"/>
              <a:t>е</a:t>
            </a:r>
            <a:r>
              <a:rPr lang="en-US" sz="3800" dirty="0" smtClean="0"/>
              <a:t>, </a:t>
            </a:r>
            <a:r>
              <a:rPr lang="en-US" sz="3800" dirty="0" err="1" smtClean="0"/>
              <a:t>ле</a:t>
            </a:r>
            <a:r>
              <a:rPr lang="sr-Cyrl-RS" sz="3800" dirty="0" smtClean="0"/>
              <a:t>ч</a:t>
            </a:r>
            <a:r>
              <a:rPr lang="en-US" sz="3800" dirty="0" err="1" smtClean="0"/>
              <a:t>ењ</a:t>
            </a:r>
            <a:r>
              <a:rPr lang="sr-Cyrl-RS" sz="3800" dirty="0" smtClean="0"/>
              <a:t>а</a:t>
            </a:r>
            <a:r>
              <a:rPr lang="en-US" sz="3800" dirty="0" smtClean="0"/>
              <a:t> </a:t>
            </a:r>
            <a:r>
              <a:rPr lang="en-US" sz="3800" dirty="0"/>
              <a:t>и/</a:t>
            </a:r>
            <a:r>
              <a:rPr lang="en-US" sz="3800" dirty="0" err="1"/>
              <a:t>или</a:t>
            </a:r>
            <a:r>
              <a:rPr lang="en-US" sz="3800" dirty="0"/>
              <a:t> </a:t>
            </a:r>
            <a:r>
              <a:rPr lang="en-US" sz="3800" dirty="0" err="1" smtClean="0"/>
              <a:t>рехабилитациј</a:t>
            </a:r>
            <a:r>
              <a:rPr lang="sr-Cyrl-RS" sz="3800" dirty="0" smtClean="0"/>
              <a:t>е</a:t>
            </a:r>
            <a:r>
              <a:rPr lang="en-US" sz="3800" dirty="0" smtClean="0"/>
              <a:t> </a:t>
            </a:r>
            <a:r>
              <a:rPr lang="en-US" sz="3800" dirty="0" err="1" smtClean="0"/>
              <a:t>неких</a:t>
            </a:r>
            <a:r>
              <a:rPr lang="sr-Cyrl-RS" sz="3800" dirty="0" smtClean="0"/>
              <a:t> </a:t>
            </a:r>
            <a:r>
              <a:rPr lang="en-US" sz="3800" dirty="0" err="1" smtClean="0"/>
              <a:t>акутних</a:t>
            </a:r>
            <a:r>
              <a:rPr lang="en-US" sz="3800" dirty="0" smtClean="0"/>
              <a:t> </a:t>
            </a:r>
            <a:r>
              <a:rPr lang="en-US" sz="3800" dirty="0"/>
              <a:t>и </a:t>
            </a:r>
            <a:r>
              <a:rPr lang="sr-Cyrl-RS" sz="3800" dirty="0" smtClean="0"/>
              <a:t>х</a:t>
            </a:r>
            <a:r>
              <a:rPr lang="en-US" sz="3800" dirty="0" err="1" smtClean="0"/>
              <a:t>рони</a:t>
            </a:r>
            <a:r>
              <a:rPr lang="sr-Cyrl-RS" sz="3800" dirty="0" smtClean="0"/>
              <a:t>ч</a:t>
            </a:r>
            <a:r>
              <a:rPr lang="en-US" sz="3800" dirty="0" err="1" smtClean="0"/>
              <a:t>них</a:t>
            </a:r>
            <a:r>
              <a:rPr lang="en-US" sz="3800" dirty="0" smtClean="0"/>
              <a:t> </a:t>
            </a:r>
            <a:r>
              <a:rPr lang="en-US" sz="3800" dirty="0" err="1" smtClean="0"/>
              <a:t>болести</a:t>
            </a:r>
            <a:endParaRPr lang="en-US" sz="3800" dirty="0"/>
          </a:p>
          <a:p>
            <a:pPr marL="722313">
              <a:buFont typeface="Wingdings" pitchFamily="2" charset="2"/>
              <a:buChar char="ü"/>
            </a:pPr>
            <a:r>
              <a:rPr lang="en-US" sz="3800" dirty="0" smtClean="0"/>
              <a:t>ПОСЛЕОПЕРАТИВНОМ Т</a:t>
            </a:r>
            <a:r>
              <a:rPr lang="sr-Cyrl-RS" sz="3800" dirty="0" smtClean="0"/>
              <a:t>О</a:t>
            </a:r>
            <a:r>
              <a:rPr lang="en-US" sz="3800" dirty="0" smtClean="0"/>
              <a:t>КУ </a:t>
            </a:r>
            <a:r>
              <a:rPr lang="en-US" sz="3800" dirty="0"/>
              <a:t>– </a:t>
            </a:r>
            <a:r>
              <a:rPr lang="en-US" sz="3800" dirty="0" err="1" smtClean="0"/>
              <a:t>спре</a:t>
            </a:r>
            <a:r>
              <a:rPr lang="sr-Cyrl-RS" sz="3800" dirty="0" smtClean="0"/>
              <a:t>ч</a:t>
            </a:r>
            <a:r>
              <a:rPr lang="en-US" sz="3800" dirty="0" err="1" smtClean="0"/>
              <a:t>авање</a:t>
            </a:r>
            <a:r>
              <a:rPr lang="en-US" sz="3800" dirty="0" smtClean="0"/>
              <a:t> </a:t>
            </a:r>
            <a:r>
              <a:rPr lang="en-US" sz="3800" dirty="0" err="1"/>
              <a:t>настајања</a:t>
            </a:r>
            <a:r>
              <a:rPr lang="en-US" sz="3800" dirty="0"/>
              <a:t> </a:t>
            </a:r>
            <a:r>
              <a:rPr lang="en-US" sz="3800" dirty="0" err="1"/>
              <a:t>емболија</a:t>
            </a:r>
            <a:r>
              <a:rPr lang="en-US" sz="3800" dirty="0"/>
              <a:t> </a:t>
            </a:r>
            <a:r>
              <a:rPr lang="en-US" sz="3800" dirty="0" smtClean="0"/>
              <a:t>и</a:t>
            </a:r>
            <a:r>
              <a:rPr lang="sr-Cyrl-RS" sz="3800" dirty="0" smtClean="0"/>
              <a:t> </a:t>
            </a:r>
            <a:r>
              <a:rPr lang="en-US" sz="3800" dirty="0" err="1" smtClean="0"/>
              <a:t>тромбоза</a:t>
            </a:r>
            <a:r>
              <a:rPr lang="en-US" sz="3800" dirty="0"/>
              <a:t>, </a:t>
            </a:r>
            <a:r>
              <a:rPr lang="en-US" sz="3800" dirty="0" err="1"/>
              <a:t>настанка</a:t>
            </a:r>
            <a:r>
              <a:rPr lang="en-US" sz="3800" dirty="0"/>
              <a:t> </a:t>
            </a:r>
            <a:r>
              <a:rPr lang="en-US" sz="3800" dirty="0" err="1" smtClean="0"/>
              <a:t>пнеумоније</a:t>
            </a:r>
            <a:endParaRPr lang="en-US" sz="38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Превентивна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кинезитерапија</a:t>
            </a:r>
            <a:endParaRPr lang="en-US" dirty="0"/>
          </a:p>
        </p:txBody>
      </p:sp>
      <p:sp>
        <p:nvSpPr>
          <p:cNvPr id="2054" name="AutoShape 6" descr="data:image/jpeg;base64,/9j/4AAQSkZJRgABAQAAAQABAAD/2wCEAAkGBxQTEhQUEhQVFhUXGBUUFRQVGRQaFxcUFxQXFxQWFxgbHCggGBolHRQUITIhJSkrLi4uFx8zODMsNygtLisBCgoKDg0OGhAQGiwkHSQ0LCwsLCwsLCwsLywsLCwuLy4sLCwsLCwsLC03LCwsLCwsLDQsNywsNywvLCw3LCw3N//AABEIAHcAtAMBIgACEQEDEQH/xAAcAAABBQEBAQAAAAAAAAAAAAACAAEDBAUGBwj/xAA5EAACAQIDBQYDBgYDAQAAAAABAgADEQQSIQUxQVFhBhMicYGRMlKhFCNCYrHwBzOCwdHhFkNyFf/EABoBAAIDAQEAAAAAAAAAAAAAAAABAgMFBAb/xAAoEQACAQIGAgEEAwAAAAAAAAAAAQIDEQQSEyExQQVRFCJhofAGMpH/2gAMAwEAAhEDEQA/APZEEOICKWFYoooiYgGMYxRQGNGMeMYhjQTHMaAAmCY5EYmRABoJhGMYmNAGCYZgGIYBgGSNAMQAkQSIZgmKwAESNxJWkbwsBTZYpIwjQsB1V4ryLPGeqFBY7gCx8gLmdJUc92u7cYfA2Rr1Kp1FNSBYcC5Pwic7g/4uU81q+GdB8yOH9SpVSR5XnlW3tjbRrO+Jr4SveqTUZghIF9wsNbAWAvylKrWOVA2jZb+IWNwNQRIvYkkfUOzdoUsRTFWg4dG3MvPiDyPQyxPmjsv2or4Gp3tAgq9hUpNfI5G6/JhfRhznvnZbtPRx1LPRNmFu8pEjPTPIjiOsimNx7NsmNGJjXkrCHgkRs0RaILjGCRHJgkxMAWjGOTGMQwTBMIwDFYATBIhGCYWHcYwTCMBohgmA4kkjaAEDCKOYoCNwGVdrYnu6FV/lRm9hJA0gx2HFWm9Njo6lSeVxa8vKzgNg9uBi6V0RzUVb1KSi5Q7t53rfjPO/4jUmGNN9M6U3HQ2On9vWWOzux9o4PGVKNGke8H3L1GU913bX+8zaDgpGvAyXtrh6mQVcTQq0npt3QzKxWonzo+42Kg623yh3R1JpxOcwddRcE24Mp3HqDwM2MFWNFhVpsyOvwMDZwOIBGpHnLf8ACrZCYzHqatMFKaNVIOuZgQEBPEXN/Sez9ocDSqJkqUkZd1iq/QgaQnKyFCN2cZ2f/iypAXFre2hqILN/Uh09RO92X2gw+I/k1kY78lwHA55TqZ49iMPRy1qFQhlVWbDu4BewNmp5tCcpI9DMvY7Ph3WpSYldDY/Ejc0O8eUjCq2dlLx0qyvHg+hs0pYja1JL3bUcBqZ5xU7V1KgUO1xu5bxxtvkdfGk8dJ0xSe9zRo/x+XNV/wCHquyMZSrqSjEkb1OhEs1aHL2nlvZja/cYhWJ8JIR//LHQ+h1nrK7/AKRSXozfJYH4lXKuHujNLRiZpMo1uBIu4Tl7SNjOKBaCWmh9kTr7yQU0QE2GgubxNAZOvAGIq3yn2M11xFxcCRVqxHGPKFzLCknQHytHxlBqa52GnG3DzmrhnLHpK+28Qq0XVhfMpULxJIsP7SLjYa5MrOIDtORFPHFQBTVTaxLOuv6za2SlRKSrVN2F9b30vcX6yEJXfBZOCSvcvMY0jLR5YVGyGivIg0xNs7V1yKd3xHmeU6KdNzdkUVKqpxuxto7bFOsbE5Qq3YKWFywGXfqQpY6DgIeDxI2hg/vAVJ8DgeEggaMBrbQ3ExAGbhpD2djPstTMf5baVOFvlf03HznVVwCyO39jmpeSvNJpWKn8Puy9fBYyqrkNS7tmRwLFizAajgefCdH2l2iFQm+gBPtNWvU0LKpJItcbraGeb9sa7PTamDq2h8uMyJKU5KC5extQlGEXNvZbnBYeoXIYkkgk69d80adWZNbA1KOouy/vdzkuDxGbUSc6EqLs0ei8fj6NaP0GyKn95bGJsLGZtNtIq1aCllNrU2J6uKJ88ug6gm097oYnwqTxAJ87C88E2JhTUrLcHKpDMei2sPUz0zDY2qSBuB48ryVOafJ5fzldVJQgur/k618T/mB3/WY5pv8AOPb/AHF3HN2+kszowLG1TqFmABPG+vKNtFvA+p8RRR111AmYtdhua2/gOO+V6iljdmY8t2npIuVxpG22JVQSdFAyoo3kniIFBVUA1XAO/LcX9ZilBv1Nt2sbIt72ueusMwWNxtuUqYbKc7E3CruHmeEya1bvCGa5PXTXoOUjXoPYRMTItjCJgFoJPSCTABy0UjMUYjSxeIyU2b5QT68JwNDE56gufOdZ2ixqnD1QGF7bgeus81o4qzb5seNipKTMbyuZJJHtmztm0zSAGtxv0mXtLZCLo/wmchsjtM9O1m+s09p9sc6WIEfx60Z7O6OX5NF091aSIcZjq2GQ0kzVU/6mS1x+R78uBnK4pW+KoRmP4QbhRyvxM06m2lYcvWYWOr3MlDCQVTPbcVTHVJ01ST2/eQqlMMhB4znBsyqXc0qbOFXO6qCSFvbMF3kc7TRqYk7hOh7HVSlbOPiNN1O/dpFjILRbfR3eKxVSlWil2cYmKHMfvpLuzsFUrsRSUtbVmAOVRzJ3ek9LxKK5u6UieZRCfe0lSqQMqkKvyqAB7CeblNHtn5OeWyjuZXZvZgXQep5nnOnfD2K26f5gbGogDSbQpDf0I+k7FD6TBnUc5ty5Khdf2ZE+IQcV95H/AMeJ3PrxB667xK9XYNVdyhv/ADb+855Oa6JpQfZO2Mpj8SyJ9pIOPsJWTZdUmwptcb7gAe8DGbNqUheopUc9JDPLmxLTjxcn/wDqr19oLbVHyt9JnX6H6Rr9frIakielEunah4KfeC20m+UeplO8Ywzy9hposNtB/wAsibGvzHtIskEp1Eam/YsqCOJf5/pGkZtzEUeZiyo06lDMpBHhIIJ4C4sNZ51iqPduyneD+yJ6VhK4S4IujaMu/wDq9JzPajZfMAsuqsL2dDuOnp9Zp4Cvoy34ZkY+OtFW5RztOrLHfC0xqmKyHKdCOBh0a2Y79BvM3NRS4ZhuhJbs0WqgSpWqEyrWxg5yPE49Qo1HKQcvuTVKTtsWc1t86PswjKr1st1PhBvuA3m3tOPwNXvWy2Nudja/nwna4KjVpkaFOVtxH6ETKx+JTjkj3yamCwzhPPLo2KONVrgnKeB3j1G/1hVGccrHda5B8jxkNGmKnxXptxsvgPnxU/SXqGHenpZgD0ujDnyPmJjZPZq6j9ljZe0EU+JsgNvi3f0m36zZbbdFVu1VFU6ZiyjN0QE3YzEbCq/5DyOqH31X10j/AGMpo1NMp3XsynnbeJ1QquMbFT5ubdLtThiSFq0eGne0wByubyydvYcD+fTY8kZSfYGc6cDRa1lRTysGU+XEfWSnDZQCUVl4aKR6MBpHrfYW5vUNtpUYBb5d99CbjcN8odsNpUxRUM6hu8WwuAbEENp5SgtFACfgI1sd3vvHrAxGPpIQKr0WuNM7oSRwKspvIyqqUbE43UkzLpVsOqD7zdzNx6wcLjEqGyOp4kA3sPaXcLtPCknuqtmUbsrtrwGYDXdxEjpbZVtTRqm+psndv7kAH1nM1Gx0ak30DlI4wTbj+tpNXxLad3Tqa3JDFAVPmL3meDiC92FNU5XLMT1JsB6CQbiuycXN8osXH7vGPkZL5gX6Su5HI/UxZi2wxU9PpFBJPyn2jQzCsa6tpfThfoP9S5g0WqDRci51psPwnl5GZjo+YkMgF7gZWY25EltfaVCH4VHFjplRB6agy9VbM4Vh5Mmx2xEzFaiAkHUECx6i8rYPsxgyGR6IyMfjFw1Njx03iWsbXqVLZzUJAtfMF98oEqmix01A6u5v9ZNYiUeA+GUdo9jcDQqCm7UmcjOq98LlOeW9wORk+B2LgafhenTINrjMuYdQb3BjjY1P5aYPHwC9+dzJ/sajifSwlcsVJlqwa9k1fZ+GpFTTdGVrlMoubDeGsDY6wl2otPQU3qr8oGnoTbKZD9nXlfzN5PQFuHsJU67ZYsJFdshO0mJumHcA/hZ0BHLUA/pCpbTxCghaVOx1Ku7Mp8wFHuJZNS3KQ1MQN2hMg60i1YaHoI16xbwCki6eFg7nqLlhpJsOa4LffAK34BTTLv5NfXrK9KoeVpZSpHGo2DoxXQjhNb95UtvAGVQPKwkgQXPiqG4sRnexHUDSIsOcYNfdaNyEoL0Q/YqQ/wCteWoubeZjPRRR4aajyUCSu1t7egEBqnRjFsSsRo7cBbyh5W5xyzHh7mCabHlIpkhyfzRG3P6QThzxJhJSt/vWJsLAlhwEj18pJVY85UdzFmCwZXzilZlP5o8Ljsbf2g23TPqVTeKKdBUg1Y9I9VvOKKWtLKQT3KxqdIDVTyEaKckjoiMKjHS8kFNuZiilTLEN3APOEmGHKKKQLLk60ZZTDDiTFFLIFMiwtAQmUCKKWlYJUHdBanFFEADKIIYDdFFACOpUPlIGbqecUUrZNA26QHqgf6iiiGV2qiPFFAD/2Q==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42863" y="-677863"/>
            <a:ext cx="2143125" cy="14192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056" name="Picture 8" descr="Pilates pregnant woman with exercise bal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7984" y="1412776"/>
            <a:ext cx="3744416" cy="2479637"/>
          </a:xfrm>
          <a:prstGeom prst="rect">
            <a:avLst/>
          </a:prstGeom>
          <a:noFill/>
        </p:spPr>
      </p:pic>
      <p:sp>
        <p:nvSpPr>
          <p:cNvPr id="2058" name="AutoShape 10" descr="data:image/jpeg;base64,/9j/4AAQSkZJRgABAQAAAQABAAD/2wCEAAkGBxQSEhUUEBQVFRUUFxQUFBYVFBQWFRUXFBQWFxQUFBQYHCggGB0lHBQUITEhJSkrLi4uFx8zODMsNygtLisBCgoKDg0OGhAQGi0kHyQsLCwsLCwsLCwsLCwsLCwsLCwsLCwsLCwsLCwsLCwsLCwsLCwsLCwsLCwsLCwsLCwsLP/AABEIAOIA1gMBIgACEQEDEQH/xAAcAAABBQEBAQAAAAAAAAAAAAADAAECBAUGBwj/xABCEAABAwMBBQUFBQcCBQUAAAABAAIDBBEhMQUSQVFhBiJxgZETMqGxwQdCYtHwFCMzUnKS4RayFSRTY/FDgoOiwv/EABkBAAMBAQEAAAAAAAAAAAAAAAABAgMEBf/EACcRAQEAAgICAgEEAgMAAAAAAAABAhEDIRIxBEETBSJRYTLBFDNx/9oADAMBAAIRAxEAPwDsSlHqnKZi5GxORIkMosWiYJgQ+KMEHigCu0UI0R2ihGgkWap5gk3VPOkDDRIpjonCAiVJ2iYqTtEALgngTDRKBATlUAiS6qCAFLqrDdFXm1VmPROGjJohxjCJLooxjCAinn0SCedABi1R+KDAMoxRAg/VJI6pICZTMTlJiQJyLFohuRItEBIBB4o4KBxTAr9FCNSkOFXdUBqCGGqUyrRVYJ/zdWZSkETok1OR3UggzkJ3aJOTHRADGiaBSGiaFAEmQwiTIYQQc+qsRaIE+qPDonDNLoos0U5tFFowgIBPOmTzpAODVGQYUdEAXFJO1JMJFJiSTUgcokWiGUWLRAOgqdRO2NjnvIDWglxOgA1JXjXan7QJZy5lOTHFpcYe8cyeA6KpjsrdOu7YduBFeKls54w5+rWdBzK83m25I83keXHqT8lnwPuChRAb1zor8U7djsDtCY3gkm3EXvbyXolH2mp5ALSAeIsvHoWh2gsEJxc03BI8FPie30EJA5osbqTAvKeyvbR8Vo5e8zTq3wXp9FVtkYHMNwVOlDuKXBRKnwSAbU0Oqk1Ri1QBpgghGmQkAOo1R4NEGp1RqdEBTaJNHdSm0Tt91MBJTpJ50gFEjnRAjRrogRGqSXFJMHSYnTMSByixIRUaqrbDG6R5s1gLifBEDzf7X9vPG7SxmzXDflP82e6zw4nyXmMcZK2u1m2/2qofLaw0aDg2Gl1kMueGFvOozvdW4Iha3P080VtJY2OqeiA0wD1W/QUoOuugAz6KbdKk2HsyjFtLnnb5BA2lSE4HpZdbFsmXdAj3W34u1Ct0HYl4O8+UOvmwb+aw/I3/ABdPOJaRzCCQRnku97Dba3CIn5a4gNPInFj06rbquzLXAtcL3BAJGc8VxlVs808vszndNxbBIdoLqpl5Jy4/F63ZS4KpsmQuhYXXuRm+uOaNU1Ajjc52AM/4SQk1QicL4K5Oq2w+Q4wOSJTPdzys7yyVtjw2zbsJUFUINpWFn/3fmr4N1pMpe4zyxuN1UanVEp1CpT06aRJk40SmTjRMApTp+KU+iQBiR0GFHKIESE6XBJMGTNSCTUgdUO0w/wCTqL/9N59GkrQK5f7Sa72VC8cZCIx13jn4XTnsV4jFDvO+a7jY+wI5ad0ltBYAG3C9/X5Lj6J3v+C9E+z+oY+EsfYEd0g6Oab/AOfVHPbI0+NJbWfHsFlmkgWOht8Qun2DsqOIYaL81N0IB3Dchlg2+uBxKeMkO7q5LyWzVdUwm9tWZlhvNwEE7eLD3WiQDBDH94dd1XYe+0A+iozbHbvF7e67Nzax0Tl0vxbcFUJGh2RcaHXzVF2xWPmMzxfSw8NFUqY5XCJkXdBvvlpAIW5BDuNDbk24uNyfErXHtzc1+hWrm+2tRuxNbzJPpoujauO7cuJLQfdDbjxLrFPO6jPjx8stMKKS1rrUpNqRgZd44K59re60XPX1WnQ0tmk7x4458iVhqWuySyN79rYW3JAaeJwtzZsodG0tIIta4N9Fw1EHSM3SbC5F7Ajpqut7OQBkYDdLm+LZvwWvHNMfkS9NWoShTzpolq5R5UuCUmifgmAuKU+iShUSgYJF+XFKmjCilBjRgiAwKdIpJkikxNdDc/Nh59P8qTGJXMfaPssz0Zcy+9CRI0AXvbB+BK6RkLy6zRk8OJ6kcEXbnZueSMCJ507zBYb1+Tvon37kGpenzxQUrg8jdNnC2mV2tJs4MjYWgtdzyCFtf8HMT91zbHNwRYg+CtOp8AFc2fNcnVhxTD0qU193qrlGLkKrKNxXtmcT0KjTWLkUpDuvAIe0NpmJxEt2NtffAJbnmRyU6uB5aDG7dcBxaCD4rMNXLK/2E8W8eBAsPE9FrO40kuU6+nRbLcC0OBDr8R81oFVKGjEbQAAPBQr64Rj8R0H1WmPUcHLfLLpdC57tnTtMQeSO6bHPA6fFDNcSbk3TmdrxZ4Dh1ypt3NFhfHKVxELwR5/Vasr/AN2WFxAOL3UdpbNiB/cnd5i9x5XQWU3tO69wtyGqy3JXbM9wXZx3Ru77XZuLAXXdUZbHG0OcBi5ueJyVydPspoIIGdLk8FoeyA1KqcmvUZcm8pqt+baEfBwPgoM2gwc/QrFa4BSfVBuqfnlWP442n7WZ/K70QZNs5AaAPHPyWFLUOcMMsP5nndb8dVJtFUPH7vd8SC1vqcnyCredL9kW59qvcfeDGjUjX1KBsraUcpeIiXbpsXXvfnlZO2OydQ5tvaFzSbubHj56hDpKOaBoijhJzfRzfU6IuN+60wyx+nZUcxvY2+q0WryPbu3a2lna98Ziixu/eB4HecMX6L0Ls7t5lXGHNI3gO836jotMcbjO2OeUt6bG8kohJNAckoaM+SrRSOJs024k8f8ACp1VTc/AIlLLjxPwCmXdNt08+7bdxbTn4k8VfZXvP3isRkqtRS21Wk2TRq6Vs9vanI0d94edlnVvZk6xva7o7un10VuKa/Qcz9ArcNW3gC7qcN8gEZceOXuKx5MsfTz3alOW3a4WPXgsqn2juHcyT4Fek7ZqIHNtMxpJHAd7yOoXP0EUEXuNNz95wBd4LmuExutumcls3oqCtaW2dqr9FThve1J0vwHRP7SJxud2/UWKPvjmPJXjjGefJbNaSJXI7Yqd6UngMDyXT104YxxJGhtnU8FyJjujPKfbOY2qhlJNvM/QIktRYHwT/seSeac0gUeeP8q8MnOS1pJylT1tiLC+brX/ANPsJJzYnAXQ0tLGwNbHGbgchw4kpTwrXyyjGNe52WtOg0BVmP2jhctIHN3dHqVstfjPdH4Gi/8AcfyRGOjGQ1xPNwJPldVPD+UW5/wymULiL9539I3W/wB7tfIIdDUQ77mOkbE9nvM0fbnvv1HUBdBPV3HuuNui8429sOokqDOwBxwA297NGjSOK0mWEZ3DOu3hqGuN6ePfP877n4lFmqamPvFjXAahutuguuU2f2nkpWNjnpXsA1eL7p/EcLfg2q6obeCWIj8JDiPG5wfJP+9p/Hb16bmzq5szQ5h8RxCuu0XCUFU6nq9yR1/aXdfGTxXcRy7wBHFEomOU3L9K1VSNkaWyNDmnUEXBXM0nYtsFQJqaV0bNXRAXF/wngDyXYlCeMpggkpuToDnHN6ItOcDha6TFKPBz+iqxxK0dsh4IjZLa5P69FX9oT+EKHtLe76q9JaAm/nN+TR9SmrNp7jbm3Jo4eH5qh7S3UnXwWFtStLnkcG4HjxP65KM8vGdNOPHyva8+subuNyVE1JJ1WN7dOypXFca7JY3myXymkm4aLMjqdFKpqrD5qfE16Ldvc5PMp55CTgYOiwpa4hzBoMOP4t42v4Bb0tUGsb9UXA6lDATrz9EZ0QGmfFV21YRDOCLcUTGItWXENta2bW89Ee9ha+dXHmVSZoCTkYHIeCQJVyJ2vXHEpi4DQhUKgOAuLnwBPpZVqd0xd3YX2tq7dbnwJVeP9JuemlPKCCLqlG5rDgorqGY/c9ZAPgAqL6WVsrGdwb4ccuJ91HjS/JGmay+CAQeBC4btrsFjCJqdha4kAtYMOJ6cCu0fs2QDg7jjXyViekbPH7M912oOhBCvG3Fe8cpqvNtg00plDnuLWtFu/fBPivXqOMNja1puAB4nquXpNmzUw75a9p5WvfzXQbPkJHeHn9FXl5UrhMcbpdBUOKkThQZqqcwkqSabgnTDiaftEw6wzjwjcR8lYbt2M6RVB/8AhcumjCssHmtoz1l/LjqnaziO7TVDiP8AtuA87qvQ9oGuNpI5Ij+NuPUaea7zc/XBVqjZQl0aN7+a2ifYks+2G+U7pLAS62AAT8v1hYrNmyn7hXodH2bZCN8lxPpfyC1KPYrXt3nalTeLyXjyeLytuxJT9w+oRB2Yn1AHqF6bJsa11hbY2iylDXS72647t2tLrG1+9bQKLxaivyuS/wBOzj7vxCKdlS2sY7/FdBTdoKaXDJ4yeRduu9HWV2I30+GVlcFTl36eeVlC6DEgDWuvutk58dy/0VumePZhu6SPh5clwPaSllhrns2g50tzcOLjmN5u10f8v9PQrb2TRSBodQPfIMkxvcCxw42P3SjLixn2rHkzy9R00NI4kbo10yrjdnvDt0uA52uVmdnO1tPI/dkPspbkbj8C7cNY12l73xzXR0zrkHW5Vzhk9o/Laf8A4W1pG85xvroAr0FGxpw31z81KpGE8D7gK5hJ9J8rQq6cMthNCVm9po3bocHFu6Rm1xnmOSrUu1vZi8u6WgZcxw/2nPoi3qk2tq7QbCwF2b4AXLw7SNRIHNs0xnBHBp95Z/aTtFHO8NZfcYCL6bxI1+iz+z8hLgyztSAW8G31PNY2V0ccxsekUc4eLjgbKy5gOoBWfskYObrSTnpnl1egX0zHatCIyMDQWSCdPRbpnlKJReVKLRBJTnASTVGgTIoKmj5+iubg/wAKjSOvp6rWpS0aZ5krojM9NRl3vaDNvz/JalLCBnQDTmUOCPey7Df9xRnvwqhAVkm+4BbVOyzQFi0Dd591uhOFUQMrL2js/eb3ef6utUpBOzcKXTyjbElAXFszGFwJB/dm4I1FwBlcztKekixRyTtlIu1rHkMHV+9oFrfafR7ta4tGHMY4gc7EH5Lz2Vjm1AcASHM3T+Gxvc9Fx97sdFwxsl03X0kTopHVpLyWPJkJu5rrXuOWbI32XyhlMd8i5L3NHG3ADzungqI5InsfuguFjjJwh7Bq2RO3SY2gaZyLam3BH1p0Txll/oDtZsQl8c8DO89ropBunD3CzX2594i/gpdnIKtlVBE0lrAd+dwF2lrNI9+1iTa2Oa1KztdDH7hdIdcW3R0vzWPJ23mLrxsa2wGtzcX0K045dOXmuPluPUCbobGWOF55F29ntlkZ/uH1V2n+0D/qw/2u/NVpn5xvdq3u9luxkbxzniBwHVec35ldVXdsIZBvMY8yWLWg+6L8Ss3ZnZmeQguaWNP3n49G8VlnO22F6c2ynlLnBjC8ZcSLdxtslx5Cy0aHZVU6BlVG4tL3taxjW6xuO77R3T6L0ZuwWRUsscPvvjeC85JJaRn8lQ7CVxlo2B3vRExOHLcOPhZPab76a2wt72LRJbeG811tCWuIuPGy0iVR2fJcyN/kkI9Q13/6V1ykzhIqIKclAQKI0YQ0VqIEZ9AmUZzokg1enaRxW1spm8bnDG5P4jwCzIIuLsDlxK1opO6AMX+XBdGLKtBk+8egUaifCr71hYeaDI/CdobWw2YJWsVQ2Sy0QPPKtFyuTpF9iPKG59teSiCXaKvtFlo3OvkA5/IJ+g877SUklTUyODe6LMDjgWbjHPN1U/0bTv8A47d/oCWjztkrp3KltGpEUUkh+4xzvQYXFfe3RvrTge29PQ08X7PTDdmuCSwlxA4iR7ieHBcTHEBp8cpp6guc57zcuJcfE5KrAl+bm3DgFrjHPldrUpbxIHghte3NgTcZ4aIDWgZcfRWmkcQB04qtxJ/2jFg23LKl7VoHet8z6J91h1HxUm0zOGT1KNwaqvFUm5DQbn9DHBdv2c7XexjbFU3Ibo+9yByI4gLh52FuuBybgeZ1Qo7alKyU5bHvGz9oxzs3oXh46cPEcFyPZz/l6+qptGvInYOjtbfH0XBbO2xJAbwOLCcG2lvBHd2hlMwnc+8jW7odYDu5xbjqVHjWnnHpXZCUvbNIf/UqJiPBhDB/sXQleWbC7YPgYIwxjmi5GoN3Ekm/HJK6al7dRn343DwIKmxUyjqgU5QaWpbKwPjN2uyCiuKS0QUVpQ7KQKIEZkkzykkYkMZcc6LTZjTy8FnwPybcBb1/RWlsxu8HnUttYLojFJjFCeMg50KM0WFj4+qO6zhYqtDbW2V/CaOQsrQj5qns04srwVopiq1czeY9v4T5WyPkjvJAxbxOgVCumLYnWub4vxN9XJX0I5grnu3VRuUM54lu6PFxAF+i6EhCljDgQ4Ag4IIuD4hcjd82vLnHveQ5q5G6zV2X2jdnIontkpQ1oIPtI2nDbfeA4X0svP3zcPgt5ZlGGWNxFE2b+n1cUUTW/WSqm+G9SVEyG9yq0lpRk6u/XgrVK4fl1VFlyBveitwFTobXngELFqCWkt5cVqB2FmbT1B8k5C2rmX9fkoiT/AQz1TNybev5KjadG/F/RabZN0t6kX88LKoZO+0W5n0Cu1D/AN4wdR8LqdB2vZLbRikETj+7ebf0uOh813jivIGnlrqPEaL1ujdvRsJ1LWk+YCyzjbjv0ndTBUSxNZZtTOSScEkBY2W2/ja/qtfYuHE88FZ2zx3781sUUdg7qV04RjV10QKTaQJ2IwfbTK0Seli3T0VoO5Ks031R2lMk3C+qr1TN4HlayPdQkOEBx7xYkcsLlu0naIR3ZGc/ecOHQLV7YbS9gHAHvOJA6DiV5VW1BcVwZdXT0fj8Pn3Udpyula73jg/orjpYiL2XSyFw5i6qS0lxdPDPxdufw8c525zPFEiy4K5LSqNPCA4LonJK8zk+HljurEeNVZjwPihAZRJjjxTcIwPdCyqurB7o55P5LUPurNkgBSuenV8f4t5sbZ9KV00JsVpw0Tbd5bOy9i00hs8OF+IeQl+XFf8AwOXVvTH2WQXOd0t+aLG7emb0ufhZXdtbPFLMWNG7G4AxZvcWAOed7+qz6D+KegVy77cdmrpuMOi9R2HUF8EZ/Db0x9F5ZEV6T2OkvSt6F4/+yy5PTTivbavzSslvJiVjtsfdSUgUkbNfo6ezrjQLZpoy7QY+CkNlm2oA80HaO36alYPbTMaORPePQNGSfJdsmnPau+ztrk/BEDF59tH7UYtKeJ7+RdZgPke98FiT/aDVOyGQjoXu/LKrZPX43Dn6I8bF4VJ2z2g73Z44h/22NHxLSVQqdr1snv1Mjx0lt8MJbD6Bmq4me/Ixv9TgPmVmz9qKJvvVMXk8H5L5/fFIcuBPUne+N1EuLASQRboUbJ0v2g7SZNUudA7fj3W2Iva9s69VxEr8o8FQdTjiB9SFJ72ki7QefP1C58uLd3Ho/H+ZjhNZRSc7PNGZKACCESSljJ7ryOhF7KH7J+Medwsrx5fw9PD5nBZ/kpVIBOAqrorFa5onXuN0/wDut81VqqaTUsOnj8kSWMeXl48pl45T0pN/JO/LgoC4OQR44U4sm66XgLLcg9FXe1WKPJI5qMzbBZcnt7n6Xr8WX/v+kRpZW6GbdcFR3kWI6eKyrvk7b3asiWmjfbvRO97o7Fj8FyuzD3nHnf4LrqSP20Ekf8zSB42x9FyGzWkYOouD43sVtxXqx4HzuOYcnTbhK7LsntPdjcwi9nbw8Hf+FxVOVv8AZ895w6A/FHJP2ufh15zfp2D9rcgqkm1ZOFvNVUxXL+53z8UEqdpTn3SAmULJ0/3K8uJx9Tt6qMWamc6azSfmqUDiSSTc8zk+qSS9GvKgjTk+KOSkkpMrp7pJJGIHHmiRPN9T6p0kGttaCMgHxysao942SSRCqIOFBhxdJJMhWFFa480kkjXI2hw7wB8crn5mgPcALeCZJIX0Psb+I3+oJq773ikksuR6/wClf45KQRY06Syr1HR9nveHn8lz9SP38v8AW75pklpxe3i/qf8A2LFOt7s7/EP9H1SSWmXp52HtvpFJJc7oRSSSQH//2Q==">
            <a:hlinkClick r:id="rId4"/>
          </p:cNvPr>
          <p:cNvSpPr>
            <a:spLocks noChangeAspect="1" noChangeArrowheads="1"/>
          </p:cNvSpPr>
          <p:nvPr/>
        </p:nvSpPr>
        <p:spPr bwMode="auto">
          <a:xfrm>
            <a:off x="42863" y="-1287463"/>
            <a:ext cx="2552700" cy="26955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060" name="Picture 12" descr="http://blogs.bmj.com/bjsm/files/2012/08/Older-people-stretch-web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259632" y="4149080"/>
            <a:ext cx="2295525" cy="2428875"/>
          </a:xfrm>
          <a:prstGeom prst="rect">
            <a:avLst/>
          </a:prstGeom>
          <a:noFill/>
        </p:spPr>
      </p:pic>
      <p:pic>
        <p:nvPicPr>
          <p:cNvPr id="2062" name="Picture 14" descr="https://encrypted-tbn0.gstatic.com/images?q=tbn:ANd9GcQ0Bno7Dz2KDHDkVHwTgECe8sKGTKmjrEryWxnRcfyR1WXkX0Q0oA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644008" y="4149080"/>
            <a:ext cx="3216464" cy="2411006"/>
          </a:xfrm>
          <a:prstGeom prst="rect">
            <a:avLst/>
          </a:prstGeom>
          <a:noFill/>
        </p:spPr>
      </p:pic>
      <p:pic>
        <p:nvPicPr>
          <p:cNvPr id="2064" name="Picture 16" descr="http://www.rzsport.gov.rs/download/image/kor14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83568" y="1484784"/>
            <a:ext cx="3240360" cy="24367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>
                <a:solidFill>
                  <a:srgbClr val="FF0000"/>
                </a:solidFill>
              </a:rPr>
              <a:t>Функционална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кинезитерапија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1196752"/>
            <a:ext cx="9036496" cy="5661248"/>
          </a:xfrm>
        </p:spPr>
        <p:txBody>
          <a:bodyPr>
            <a:noAutofit/>
          </a:bodyPr>
          <a:lstStyle/>
          <a:p>
            <a:r>
              <a:rPr lang="en-US" sz="2400" dirty="0" err="1" smtClean="0"/>
              <a:t>Функционална</a:t>
            </a:r>
            <a:r>
              <a:rPr lang="en-US" sz="2400" dirty="0" smtClean="0"/>
              <a:t> </a:t>
            </a:r>
            <a:r>
              <a:rPr lang="en-US" sz="2400" dirty="0" err="1"/>
              <a:t>кинезитерапија</a:t>
            </a:r>
            <a:r>
              <a:rPr lang="en-US" sz="2400" dirty="0"/>
              <a:t> </a:t>
            </a:r>
            <a:r>
              <a:rPr lang="en-US" sz="2400" dirty="0" err="1"/>
              <a:t>бави</a:t>
            </a:r>
            <a:r>
              <a:rPr lang="en-US" sz="2400" dirty="0"/>
              <a:t> </a:t>
            </a:r>
            <a:r>
              <a:rPr lang="en-US" sz="2400" dirty="0" err="1"/>
              <a:t>се</a:t>
            </a:r>
            <a:r>
              <a:rPr lang="en-US" sz="2400" dirty="0"/>
              <a:t> </a:t>
            </a:r>
            <a:r>
              <a:rPr lang="en-US" sz="2400" dirty="0" err="1"/>
              <a:t>управљањем</a:t>
            </a:r>
            <a:r>
              <a:rPr lang="en-US" sz="2400" dirty="0"/>
              <a:t> </a:t>
            </a:r>
            <a:r>
              <a:rPr lang="en-US" sz="2400" dirty="0" err="1" smtClean="0"/>
              <a:t>процес</a:t>
            </a:r>
            <a:r>
              <a:rPr lang="sr-Cyrl-RS" sz="2400" dirty="0" smtClean="0"/>
              <a:t>ом</a:t>
            </a:r>
            <a:r>
              <a:rPr lang="en-US" sz="2400" dirty="0" smtClean="0"/>
              <a:t> в</a:t>
            </a:r>
            <a:r>
              <a:rPr lang="sr-Cyrl-RS" sz="2400" dirty="0" smtClean="0"/>
              <a:t>еж</a:t>
            </a:r>
            <a:r>
              <a:rPr lang="en-US" sz="2400" dirty="0" err="1" smtClean="0"/>
              <a:t>бања</a:t>
            </a:r>
            <a:r>
              <a:rPr lang="en-US" sz="2400" dirty="0" smtClean="0"/>
              <a:t> </a:t>
            </a:r>
            <a:r>
              <a:rPr lang="en-US" sz="2400" dirty="0"/>
              <a:t>и </a:t>
            </a:r>
            <a:r>
              <a:rPr lang="en-US" sz="2400" dirty="0" err="1"/>
              <a:t>праћењем</a:t>
            </a:r>
            <a:r>
              <a:rPr lang="en-US" sz="2400" dirty="0"/>
              <a:t> </a:t>
            </a:r>
            <a:r>
              <a:rPr lang="en-US" sz="2400" dirty="0" err="1"/>
              <a:t>његових</a:t>
            </a:r>
            <a:r>
              <a:rPr lang="en-US" sz="2400" dirty="0"/>
              <a:t> </a:t>
            </a:r>
            <a:r>
              <a:rPr lang="en-US" sz="2400" dirty="0" smtClean="0"/>
              <a:t>у</a:t>
            </a:r>
            <a:r>
              <a:rPr lang="sr-Cyrl-RS" sz="2400" dirty="0" smtClean="0"/>
              <a:t>ч</a:t>
            </a:r>
            <a:r>
              <a:rPr lang="en-US" sz="2400" dirty="0" err="1" smtClean="0"/>
              <a:t>инака</a:t>
            </a:r>
            <a:r>
              <a:rPr lang="en-US" sz="2400" dirty="0" smtClean="0"/>
              <a:t> </a:t>
            </a:r>
            <a:r>
              <a:rPr lang="sr-Cyrl-RS" sz="2400" dirty="0" smtClean="0"/>
              <a:t>код </a:t>
            </a:r>
            <a:r>
              <a:rPr lang="en-US" sz="2400" dirty="0" err="1" smtClean="0"/>
              <a:t>особа</a:t>
            </a:r>
            <a:r>
              <a:rPr lang="en-US" sz="2400" dirty="0" smtClean="0"/>
              <a:t> </a:t>
            </a:r>
            <a:r>
              <a:rPr lang="en-US" sz="2400" dirty="0"/>
              <a:t>с </a:t>
            </a:r>
            <a:r>
              <a:rPr lang="en-US" sz="2400" dirty="0" err="1" smtClean="0"/>
              <a:t>функционалним</a:t>
            </a:r>
            <a:r>
              <a:rPr lang="en-US" sz="2400" dirty="0" smtClean="0"/>
              <a:t> </a:t>
            </a:r>
            <a:r>
              <a:rPr lang="en-US" sz="2400" dirty="0" err="1"/>
              <a:t>поремећајима</a:t>
            </a:r>
            <a:r>
              <a:rPr lang="en-US" sz="2400" dirty="0"/>
              <a:t> </a:t>
            </a:r>
            <a:r>
              <a:rPr lang="en-US" sz="2400" dirty="0" smtClean="0"/>
              <a:t>с</a:t>
            </a:r>
            <a:r>
              <a:rPr lang="sr-Cyrl-RS" sz="2400" dirty="0" smtClean="0"/>
              <a:t>истема</a:t>
            </a:r>
            <a:r>
              <a:rPr lang="en-US" sz="2400" dirty="0" smtClean="0"/>
              <a:t> </a:t>
            </a:r>
            <a:r>
              <a:rPr lang="en-US" sz="2400" dirty="0" err="1"/>
              <a:t>за</a:t>
            </a:r>
            <a:r>
              <a:rPr lang="en-US" sz="2400" dirty="0"/>
              <a:t> </a:t>
            </a:r>
            <a:r>
              <a:rPr lang="en-US" sz="2400" dirty="0" err="1" smtClean="0"/>
              <a:t>кретање</a:t>
            </a:r>
            <a:r>
              <a:rPr lang="sr-Cyrl-RS" sz="2400" dirty="0" smtClean="0"/>
              <a:t>, односно код </a:t>
            </a:r>
            <a:r>
              <a:rPr lang="en-US" sz="2400" dirty="0" err="1" smtClean="0"/>
              <a:t>неправилно</a:t>
            </a:r>
            <a:r>
              <a:rPr lang="sr-Cyrl-RS" sz="2400" dirty="0" smtClean="0"/>
              <a:t>г</a:t>
            </a:r>
            <a:r>
              <a:rPr lang="en-US" sz="2400" dirty="0" smtClean="0"/>
              <a:t> </a:t>
            </a:r>
            <a:r>
              <a:rPr lang="en-US" sz="2400" dirty="0" err="1" smtClean="0"/>
              <a:t>др</a:t>
            </a:r>
            <a:r>
              <a:rPr lang="sr-Cyrl-RS" sz="2400" dirty="0" smtClean="0"/>
              <a:t>ж</a:t>
            </a:r>
            <a:r>
              <a:rPr lang="en-US" sz="2400" dirty="0" err="1" smtClean="0"/>
              <a:t>ањ</a:t>
            </a:r>
            <a:r>
              <a:rPr lang="sr-Cyrl-RS" sz="2400" dirty="0" smtClean="0"/>
              <a:t>а</a:t>
            </a:r>
            <a:r>
              <a:rPr lang="en-US" sz="2400" dirty="0" smtClean="0"/>
              <a:t> </a:t>
            </a:r>
            <a:r>
              <a:rPr lang="en-US" sz="2400" dirty="0" err="1" smtClean="0"/>
              <a:t>делова</a:t>
            </a:r>
            <a:r>
              <a:rPr lang="en-US" sz="2400" dirty="0" smtClean="0"/>
              <a:t> </a:t>
            </a:r>
            <a:r>
              <a:rPr lang="en-US" sz="2400" dirty="0" err="1" smtClean="0"/>
              <a:t>тела</a:t>
            </a:r>
            <a:r>
              <a:rPr lang="en-US" sz="2400" dirty="0" smtClean="0"/>
              <a:t> </a:t>
            </a:r>
            <a:r>
              <a:rPr lang="en-US" sz="2400" dirty="0" err="1" smtClean="0"/>
              <a:t>изазвано</a:t>
            </a:r>
            <a:r>
              <a:rPr lang="sr-Cyrl-RS" sz="2400" dirty="0" smtClean="0"/>
              <a:t>г</a:t>
            </a:r>
            <a:r>
              <a:rPr lang="en-US" sz="2400" dirty="0" smtClean="0"/>
              <a:t> </a:t>
            </a:r>
            <a:r>
              <a:rPr lang="en-US" sz="2400" dirty="0" err="1" smtClean="0"/>
              <a:t>функционално</a:t>
            </a:r>
            <a:r>
              <a:rPr lang="sr-Cyrl-RS" sz="2400" dirty="0" smtClean="0"/>
              <a:t> </a:t>
            </a:r>
            <a:r>
              <a:rPr lang="en-US" sz="2400" dirty="0" err="1" smtClean="0"/>
              <a:t>инсуфицијентним</a:t>
            </a:r>
            <a:r>
              <a:rPr lang="en-US" sz="2400" dirty="0" smtClean="0"/>
              <a:t> </a:t>
            </a:r>
            <a:r>
              <a:rPr lang="en-US" sz="2400" dirty="0" err="1"/>
              <a:t>стањем</a:t>
            </a:r>
            <a:r>
              <a:rPr lang="en-US" sz="2400" dirty="0"/>
              <a:t> </a:t>
            </a:r>
            <a:r>
              <a:rPr lang="en-US" sz="2400" dirty="0" err="1"/>
              <a:t>мишићног</a:t>
            </a:r>
            <a:r>
              <a:rPr lang="en-US" sz="2400" dirty="0"/>
              <a:t> </a:t>
            </a:r>
            <a:r>
              <a:rPr lang="sr-Cyrl-RS" sz="2400" dirty="0" smtClean="0"/>
              <a:t>система.</a:t>
            </a:r>
            <a:endParaRPr lang="en-US" sz="1200" dirty="0"/>
          </a:p>
          <a:p>
            <a:r>
              <a:rPr lang="en-US" sz="2400" dirty="0" err="1"/>
              <a:t>Функционална</a:t>
            </a:r>
            <a:r>
              <a:rPr lang="en-US" sz="2400" dirty="0"/>
              <a:t> </a:t>
            </a:r>
            <a:r>
              <a:rPr lang="en-US" sz="2400" dirty="0" err="1"/>
              <a:t>кинезитерапија</a:t>
            </a:r>
            <a:r>
              <a:rPr lang="en-US" sz="2400" dirty="0"/>
              <a:t> </a:t>
            </a:r>
            <a:r>
              <a:rPr lang="en-US" sz="2400" dirty="0" err="1" smtClean="0"/>
              <a:t>примењује</a:t>
            </a:r>
            <a:r>
              <a:rPr lang="en-US" sz="2400" dirty="0" smtClean="0"/>
              <a:t> </a:t>
            </a:r>
            <a:r>
              <a:rPr lang="en-US" sz="2400" dirty="0" err="1"/>
              <a:t>се</a:t>
            </a:r>
            <a:r>
              <a:rPr lang="en-US" sz="2400" dirty="0"/>
              <a:t> </a:t>
            </a:r>
            <a:r>
              <a:rPr lang="sr-Cyrl-RS" sz="2400" dirty="0" smtClean="0"/>
              <a:t>код</a:t>
            </a:r>
            <a:r>
              <a:rPr lang="en-US" sz="2400" dirty="0" smtClean="0"/>
              <a:t> </a:t>
            </a:r>
            <a:r>
              <a:rPr lang="en-US" sz="2400" dirty="0" err="1"/>
              <a:t>особа</a:t>
            </a:r>
            <a:r>
              <a:rPr lang="en-US" sz="2400" dirty="0"/>
              <a:t> </a:t>
            </a:r>
            <a:r>
              <a:rPr lang="en-US" sz="2400" dirty="0" smtClean="0"/>
              <a:t>с</a:t>
            </a:r>
            <a:r>
              <a:rPr lang="sr-Cyrl-RS" sz="2400" dirty="0" smtClean="0"/>
              <a:t>а</a:t>
            </a:r>
            <a:r>
              <a:rPr lang="en-US" sz="2400" dirty="0" smtClean="0"/>
              <a:t>:</a:t>
            </a:r>
            <a:endParaRPr lang="en-US" sz="2400" dirty="0"/>
          </a:p>
          <a:p>
            <a:pPr marL="722313">
              <a:buFont typeface="Wingdings" pitchFamily="2" charset="2"/>
              <a:buChar char="ü"/>
            </a:pPr>
            <a:r>
              <a:rPr lang="en-US" sz="2300" dirty="0" err="1" smtClean="0"/>
              <a:t>оп</a:t>
            </a:r>
            <a:r>
              <a:rPr lang="sr-Cyrl-RS" sz="2300" dirty="0" smtClean="0"/>
              <a:t>шт</a:t>
            </a:r>
            <a:r>
              <a:rPr lang="en-US" sz="2300" dirty="0" err="1" smtClean="0"/>
              <a:t>им</a:t>
            </a:r>
            <a:r>
              <a:rPr lang="en-US" sz="2300" dirty="0" smtClean="0"/>
              <a:t> </a:t>
            </a:r>
            <a:r>
              <a:rPr lang="en-US" sz="2300" dirty="0" err="1"/>
              <a:t>поремећајем</a:t>
            </a:r>
            <a:r>
              <a:rPr lang="en-US" sz="2300" dirty="0"/>
              <a:t> </a:t>
            </a:r>
            <a:r>
              <a:rPr lang="en-US" sz="2300" dirty="0" err="1"/>
              <a:t>постуре</a:t>
            </a:r>
            <a:r>
              <a:rPr lang="en-US" sz="2300" dirty="0"/>
              <a:t> (</a:t>
            </a:r>
            <a:r>
              <a:rPr lang="en-US" sz="2300" dirty="0" err="1" smtClean="0"/>
              <a:t>телесног</a:t>
            </a:r>
            <a:r>
              <a:rPr lang="en-US" sz="2300" dirty="0" smtClean="0"/>
              <a:t> </a:t>
            </a:r>
            <a:r>
              <a:rPr lang="en-US" sz="2300" dirty="0" err="1" smtClean="0"/>
              <a:t>др</a:t>
            </a:r>
            <a:r>
              <a:rPr lang="sr-Cyrl-RS" sz="2300" dirty="0" smtClean="0"/>
              <a:t>ж</a:t>
            </a:r>
            <a:r>
              <a:rPr lang="en-US" sz="2300" dirty="0" err="1" smtClean="0"/>
              <a:t>ања</a:t>
            </a:r>
            <a:r>
              <a:rPr lang="en-US" sz="2300" dirty="0" smtClean="0"/>
              <a:t>)</a:t>
            </a:r>
            <a:endParaRPr lang="en-US" sz="2300" dirty="0"/>
          </a:p>
          <a:p>
            <a:pPr marL="722313">
              <a:buFont typeface="Wingdings" pitchFamily="2" charset="2"/>
              <a:buChar char="ü"/>
            </a:pPr>
            <a:r>
              <a:rPr lang="en-US" sz="2300" dirty="0" err="1" smtClean="0"/>
              <a:t>сколиоти</a:t>
            </a:r>
            <a:r>
              <a:rPr lang="sr-Cyrl-RS" sz="2300" dirty="0" smtClean="0"/>
              <a:t>ч</a:t>
            </a:r>
            <a:r>
              <a:rPr lang="en-US" sz="2300" dirty="0" err="1" smtClean="0"/>
              <a:t>ним</a:t>
            </a:r>
            <a:r>
              <a:rPr lang="en-US" sz="2300" dirty="0" smtClean="0"/>
              <a:t> </a:t>
            </a:r>
            <a:r>
              <a:rPr lang="en-US" sz="2300" dirty="0" err="1" smtClean="0"/>
              <a:t>др</a:t>
            </a:r>
            <a:r>
              <a:rPr lang="sr-Cyrl-RS" sz="2300" dirty="0" smtClean="0"/>
              <a:t>ж</a:t>
            </a:r>
            <a:r>
              <a:rPr lang="en-US" sz="2300" dirty="0" err="1" smtClean="0"/>
              <a:t>ањем</a:t>
            </a:r>
            <a:endParaRPr lang="en-US" sz="2300" dirty="0"/>
          </a:p>
          <a:p>
            <a:pPr marL="722313">
              <a:buFont typeface="Wingdings" pitchFamily="2" charset="2"/>
              <a:buChar char="ü"/>
            </a:pPr>
            <a:r>
              <a:rPr lang="en-US" sz="2300" dirty="0" err="1" smtClean="0"/>
              <a:t>кифоти</a:t>
            </a:r>
            <a:r>
              <a:rPr lang="sr-Cyrl-RS" sz="2300" dirty="0" smtClean="0"/>
              <a:t>ч</a:t>
            </a:r>
            <a:r>
              <a:rPr lang="en-US" sz="2300" dirty="0" err="1" smtClean="0"/>
              <a:t>ним</a:t>
            </a:r>
            <a:r>
              <a:rPr lang="en-US" sz="2300" dirty="0" smtClean="0"/>
              <a:t> </a:t>
            </a:r>
            <a:r>
              <a:rPr lang="en-US" sz="2300" dirty="0" err="1" smtClean="0"/>
              <a:t>др</a:t>
            </a:r>
            <a:r>
              <a:rPr lang="sr-Cyrl-RS" sz="2300" dirty="0" smtClean="0"/>
              <a:t>ж</a:t>
            </a:r>
            <a:r>
              <a:rPr lang="en-US" sz="2300" dirty="0" err="1" smtClean="0"/>
              <a:t>ањем</a:t>
            </a:r>
            <a:endParaRPr lang="en-US" sz="2300" dirty="0"/>
          </a:p>
          <a:p>
            <a:pPr marL="722313">
              <a:buFont typeface="Wingdings" pitchFamily="2" charset="2"/>
              <a:buChar char="ü"/>
            </a:pPr>
            <a:r>
              <a:rPr lang="en-US" sz="2300" dirty="0" err="1" smtClean="0"/>
              <a:t>лордоти</a:t>
            </a:r>
            <a:r>
              <a:rPr lang="sr-Cyrl-RS" sz="2300" dirty="0" smtClean="0"/>
              <a:t>ч</a:t>
            </a:r>
            <a:r>
              <a:rPr lang="en-US" sz="2300" dirty="0" err="1" smtClean="0"/>
              <a:t>ним</a:t>
            </a:r>
            <a:r>
              <a:rPr lang="en-US" sz="2300" dirty="0" smtClean="0"/>
              <a:t> </a:t>
            </a:r>
            <a:r>
              <a:rPr lang="en-US" sz="2300" dirty="0" err="1" smtClean="0"/>
              <a:t>др</a:t>
            </a:r>
            <a:r>
              <a:rPr lang="sr-Cyrl-RS" sz="2300" dirty="0" smtClean="0"/>
              <a:t>ж</a:t>
            </a:r>
            <a:r>
              <a:rPr lang="en-US" sz="2300" dirty="0" err="1" smtClean="0"/>
              <a:t>ањем</a:t>
            </a:r>
            <a:endParaRPr lang="en-US" sz="2300" dirty="0"/>
          </a:p>
          <a:p>
            <a:pPr marL="722313">
              <a:buFont typeface="Wingdings" pitchFamily="2" charset="2"/>
              <a:buChar char="ü"/>
            </a:pPr>
            <a:r>
              <a:rPr lang="en-US" sz="2300" dirty="0" err="1" smtClean="0"/>
              <a:t>равних</a:t>
            </a:r>
            <a:r>
              <a:rPr lang="en-US" sz="2300" dirty="0" smtClean="0"/>
              <a:t> </a:t>
            </a:r>
            <a:r>
              <a:rPr lang="en-US" sz="2300" dirty="0" err="1"/>
              <a:t>или</a:t>
            </a:r>
            <a:r>
              <a:rPr lang="en-US" sz="2300" dirty="0"/>
              <a:t> </a:t>
            </a:r>
            <a:r>
              <a:rPr lang="en-US" sz="2300" dirty="0" err="1"/>
              <a:t>округлих</a:t>
            </a:r>
            <a:r>
              <a:rPr lang="en-US" sz="2300" dirty="0"/>
              <a:t> </a:t>
            </a:r>
            <a:r>
              <a:rPr lang="en-US" sz="2300" dirty="0" err="1" smtClean="0"/>
              <a:t>ле</a:t>
            </a:r>
            <a:r>
              <a:rPr lang="sr-Cyrl-RS" sz="2300" dirty="0" smtClean="0"/>
              <a:t>ђ</a:t>
            </a:r>
            <a:r>
              <a:rPr lang="en-US" sz="2300" dirty="0" smtClean="0"/>
              <a:t>а</a:t>
            </a:r>
            <a:endParaRPr lang="en-US" sz="2300" dirty="0"/>
          </a:p>
          <a:p>
            <a:pPr marL="722313">
              <a:buFont typeface="Wingdings" pitchFamily="2" charset="2"/>
              <a:buChar char="ü"/>
            </a:pPr>
            <a:r>
              <a:rPr lang="en-US" sz="2300" dirty="0" err="1" smtClean="0"/>
              <a:t>спуштености</a:t>
            </a:r>
            <a:r>
              <a:rPr lang="en-US" sz="2300" dirty="0" smtClean="0"/>
              <a:t> </a:t>
            </a:r>
            <a:r>
              <a:rPr lang="en-US" sz="2300" dirty="0" err="1" smtClean="0"/>
              <a:t>стопала</a:t>
            </a:r>
            <a:endParaRPr lang="sr-Cyrl-RS" sz="2300" dirty="0" smtClean="0"/>
          </a:p>
          <a:p>
            <a:pPr marL="722313">
              <a:buFont typeface="Wingdings" pitchFamily="2" charset="2"/>
              <a:buChar char="ü"/>
            </a:pPr>
            <a:r>
              <a:rPr lang="sr-Cyrl-RS" sz="2300" dirty="0" smtClean="0"/>
              <a:t>деформитета колена</a:t>
            </a:r>
            <a:endParaRPr lang="en-US" sz="2300" dirty="0" smtClean="0"/>
          </a:p>
          <a:p>
            <a:pPr marL="722313">
              <a:buFont typeface="Wingdings" pitchFamily="2" charset="2"/>
              <a:buChar char="ü"/>
            </a:pPr>
            <a:r>
              <a:rPr lang="sr-Cyrl-RS" sz="2300" dirty="0" smtClean="0"/>
              <a:t>Итд.</a:t>
            </a:r>
            <a:endParaRPr lang="en-US" sz="23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Функционална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кинезитерапија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4" descr="Pictur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484784"/>
            <a:ext cx="2419350" cy="2495551"/>
          </a:xfrm>
          <a:prstGeom prst="rect">
            <a:avLst/>
          </a:prstGeom>
          <a:noFill/>
        </p:spPr>
      </p:pic>
      <p:pic>
        <p:nvPicPr>
          <p:cNvPr id="69634" name="Picture 2" descr="http://www.rzsport.gov.rs/download/image/kor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67944" y="1484784"/>
            <a:ext cx="3351436" cy="2520280"/>
          </a:xfrm>
          <a:prstGeom prst="rect">
            <a:avLst/>
          </a:prstGeom>
          <a:noFill/>
        </p:spPr>
      </p:pic>
      <p:pic>
        <p:nvPicPr>
          <p:cNvPr id="69638" name="Picture 6" descr="https://encrypted-tbn2.gstatic.com/images?q=tbn:ANd9GcQwbtym4l80XZ-KBxt4YAV91FrIaf5wLov3Pd58EmkK5DzEMPmk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20072" y="4149080"/>
            <a:ext cx="1939398" cy="2585864"/>
          </a:xfrm>
          <a:prstGeom prst="rect">
            <a:avLst/>
          </a:prstGeom>
          <a:noFill/>
        </p:spPr>
      </p:pic>
      <p:pic>
        <p:nvPicPr>
          <p:cNvPr id="69640" name="Picture 8" descr="https://encrypted-tbn3.gstatic.com/images?q=tbn:ANd9GcR38E4rZaFZPakUJshAkODFEp_g0v8WRu2mYFh5MoOccops4Kz3wQ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331640" y="4365104"/>
            <a:ext cx="3120167" cy="21968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>
                <a:solidFill>
                  <a:srgbClr val="FF0000"/>
                </a:solidFill>
              </a:rPr>
              <a:t>Клини</a:t>
            </a:r>
            <a:r>
              <a:rPr lang="sr-Cyrl-RS" dirty="0" smtClean="0">
                <a:solidFill>
                  <a:srgbClr val="FF0000"/>
                </a:solidFill>
              </a:rPr>
              <a:t>ч</a:t>
            </a:r>
            <a:r>
              <a:rPr lang="en-US" dirty="0" err="1" smtClean="0">
                <a:solidFill>
                  <a:srgbClr val="FF0000"/>
                </a:solidFill>
              </a:rPr>
              <a:t>ка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кинезитерапија</a:t>
            </a:r>
            <a:r>
              <a:rPr lang="en-US" dirty="0" smtClean="0"/>
              <a:t> 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268760"/>
            <a:ext cx="8507288" cy="5256584"/>
          </a:xfrm>
        </p:spPr>
        <p:txBody>
          <a:bodyPr>
            <a:normAutofit fontScale="70000" lnSpcReduction="20000"/>
          </a:bodyPr>
          <a:lstStyle/>
          <a:p>
            <a:r>
              <a:rPr lang="en-US" sz="3400" dirty="0" err="1" smtClean="0"/>
              <a:t>Клини</a:t>
            </a:r>
            <a:r>
              <a:rPr lang="sr-Cyrl-RS" sz="3400" dirty="0" smtClean="0"/>
              <a:t>ч</a:t>
            </a:r>
            <a:r>
              <a:rPr lang="en-US" sz="3400" dirty="0" err="1" smtClean="0"/>
              <a:t>ка</a:t>
            </a:r>
            <a:r>
              <a:rPr lang="en-US" sz="3400" dirty="0" smtClean="0"/>
              <a:t> </a:t>
            </a:r>
            <a:r>
              <a:rPr lang="en-US" sz="3400" dirty="0" err="1"/>
              <a:t>кинезитерапија</a:t>
            </a:r>
            <a:r>
              <a:rPr lang="en-US" sz="3400" dirty="0"/>
              <a:t> </a:t>
            </a:r>
            <a:r>
              <a:rPr lang="en-US" sz="3400" dirty="0" err="1"/>
              <a:t>бави</a:t>
            </a:r>
            <a:r>
              <a:rPr lang="en-US" sz="3400" dirty="0"/>
              <a:t> </a:t>
            </a:r>
            <a:r>
              <a:rPr lang="en-US" sz="3400" dirty="0" err="1"/>
              <a:t>се</a:t>
            </a:r>
            <a:r>
              <a:rPr lang="en-US" sz="3400" dirty="0"/>
              <a:t> </a:t>
            </a:r>
            <a:r>
              <a:rPr lang="en-US" sz="3400" dirty="0" err="1"/>
              <a:t>управљањем</a:t>
            </a:r>
            <a:r>
              <a:rPr lang="en-US" sz="3400" dirty="0"/>
              <a:t> </a:t>
            </a:r>
            <a:r>
              <a:rPr lang="en-US" sz="3400" dirty="0" err="1" smtClean="0"/>
              <a:t>проце</a:t>
            </a:r>
            <a:r>
              <a:rPr lang="sr-Cyrl-RS" sz="3400" dirty="0" smtClean="0"/>
              <a:t>сом</a:t>
            </a:r>
            <a:r>
              <a:rPr lang="en-US" sz="3400" dirty="0" smtClean="0"/>
              <a:t> </a:t>
            </a:r>
            <a:r>
              <a:rPr lang="en-US" sz="3400" dirty="0" err="1" smtClean="0"/>
              <a:t>ве</a:t>
            </a:r>
            <a:r>
              <a:rPr lang="sr-Cyrl-RS" sz="3400" dirty="0" smtClean="0"/>
              <a:t>ж</a:t>
            </a:r>
            <a:r>
              <a:rPr lang="en-US" sz="3400" dirty="0" err="1" smtClean="0"/>
              <a:t>бања</a:t>
            </a:r>
            <a:r>
              <a:rPr lang="sr-Cyrl-RS" sz="3400" dirty="0" smtClean="0"/>
              <a:t> у смислу примене </a:t>
            </a:r>
            <a:r>
              <a:rPr lang="en-US" sz="3400" dirty="0" err="1" smtClean="0"/>
              <a:t>одре</a:t>
            </a:r>
            <a:r>
              <a:rPr lang="sr-Cyrl-RS" sz="3400" dirty="0" smtClean="0"/>
              <a:t>ђ</a:t>
            </a:r>
            <a:r>
              <a:rPr lang="en-US" sz="3400" dirty="0" err="1" smtClean="0"/>
              <a:t>ених</a:t>
            </a:r>
            <a:r>
              <a:rPr lang="en-US" sz="3400" dirty="0" smtClean="0"/>
              <a:t> </a:t>
            </a:r>
            <a:r>
              <a:rPr lang="en-US" sz="3400" dirty="0" err="1"/>
              <a:t>модалитета</a:t>
            </a:r>
            <a:r>
              <a:rPr lang="en-US" sz="3400" dirty="0"/>
              <a:t> </a:t>
            </a:r>
            <a:r>
              <a:rPr lang="en-US" sz="3400" dirty="0" err="1" smtClean="0"/>
              <a:t>посебно</a:t>
            </a:r>
            <a:r>
              <a:rPr lang="en-US" sz="3400" dirty="0" smtClean="0"/>
              <a:t> </a:t>
            </a:r>
            <a:r>
              <a:rPr lang="en-US" sz="3400" dirty="0" err="1" smtClean="0"/>
              <a:t>дозираних</a:t>
            </a:r>
            <a:r>
              <a:rPr lang="sr-Cyrl-RS" sz="3400" dirty="0" smtClean="0"/>
              <a:t> за</a:t>
            </a:r>
            <a:r>
              <a:rPr lang="en-US" sz="3400" dirty="0" err="1" smtClean="0"/>
              <a:t>висно</a:t>
            </a:r>
            <a:r>
              <a:rPr lang="en-US" sz="3400" dirty="0" smtClean="0"/>
              <a:t> о</a:t>
            </a:r>
            <a:r>
              <a:rPr lang="sr-Cyrl-RS" sz="3400" dirty="0" smtClean="0"/>
              <a:t>д</a:t>
            </a:r>
            <a:r>
              <a:rPr lang="en-US" sz="3400" dirty="0" smtClean="0"/>
              <a:t> </a:t>
            </a:r>
            <a:r>
              <a:rPr lang="en-US" sz="3400" dirty="0" err="1" smtClean="0"/>
              <a:t>појединц</a:t>
            </a:r>
            <a:r>
              <a:rPr lang="sr-Cyrl-RS" sz="3400" dirty="0" smtClean="0"/>
              <a:t>а</a:t>
            </a:r>
            <a:r>
              <a:rPr lang="en-US" sz="3400" dirty="0" smtClean="0"/>
              <a:t> </a:t>
            </a:r>
            <a:r>
              <a:rPr lang="en-US" sz="3400" dirty="0"/>
              <a:t>и </a:t>
            </a:r>
            <a:r>
              <a:rPr lang="en-US" sz="3400" dirty="0" err="1" smtClean="0"/>
              <a:t>његово</a:t>
            </a:r>
            <a:r>
              <a:rPr lang="sr-Cyrl-RS" sz="3400" dirty="0" smtClean="0"/>
              <a:t>г</a:t>
            </a:r>
            <a:r>
              <a:rPr lang="en-US" sz="3400" dirty="0" smtClean="0"/>
              <a:t> </a:t>
            </a:r>
            <a:r>
              <a:rPr lang="en-US" sz="3400" dirty="0" err="1" smtClean="0"/>
              <a:t>стањ</a:t>
            </a:r>
            <a:r>
              <a:rPr lang="sr-Cyrl-RS" sz="3400" dirty="0" smtClean="0"/>
              <a:t>а</a:t>
            </a:r>
            <a:r>
              <a:rPr lang="en-US" sz="3400" dirty="0" smtClean="0"/>
              <a:t>.</a:t>
            </a:r>
            <a:endParaRPr lang="en-US" sz="3400" dirty="0"/>
          </a:p>
          <a:p>
            <a:pPr>
              <a:buNone/>
            </a:pPr>
            <a:r>
              <a:rPr lang="en-US" sz="3400" dirty="0"/>
              <a:t> </a:t>
            </a:r>
          </a:p>
          <a:p>
            <a:r>
              <a:rPr lang="en-US" sz="3400" dirty="0" err="1" smtClean="0"/>
              <a:t>Она</a:t>
            </a:r>
            <a:r>
              <a:rPr lang="en-US" sz="3400" dirty="0" smtClean="0"/>
              <a:t> </a:t>
            </a:r>
            <a:r>
              <a:rPr lang="en-US" sz="3400" dirty="0" err="1"/>
              <a:t>има</a:t>
            </a:r>
            <a:r>
              <a:rPr lang="en-US" sz="3400" dirty="0"/>
              <a:t> </a:t>
            </a:r>
            <a:r>
              <a:rPr lang="en-US" sz="3400" dirty="0" err="1"/>
              <a:t>бројна</a:t>
            </a:r>
            <a:r>
              <a:rPr lang="en-US" sz="3400" dirty="0"/>
              <a:t> </a:t>
            </a:r>
            <a:r>
              <a:rPr lang="en-US" sz="3400" dirty="0" err="1" smtClean="0"/>
              <a:t>подру</a:t>
            </a:r>
            <a:r>
              <a:rPr lang="sr-Cyrl-RS" sz="3400" dirty="0" smtClean="0"/>
              <a:t>ч</a:t>
            </a:r>
            <a:r>
              <a:rPr lang="en-US" sz="3400" dirty="0" err="1" smtClean="0"/>
              <a:t>ја</a:t>
            </a:r>
            <a:r>
              <a:rPr lang="en-US" sz="3400" dirty="0" smtClean="0"/>
              <a:t>:</a:t>
            </a:r>
            <a:endParaRPr lang="en-US" sz="3400" dirty="0"/>
          </a:p>
          <a:p>
            <a:pPr marL="1082675">
              <a:buFont typeface="Wingdings" pitchFamily="2" charset="2"/>
              <a:buChar char="ü"/>
            </a:pPr>
            <a:r>
              <a:rPr lang="en-US" dirty="0" smtClean="0"/>
              <a:t>НЕУРОЛОШКА</a:t>
            </a:r>
            <a:endParaRPr lang="en-US" dirty="0"/>
          </a:p>
          <a:p>
            <a:pPr marL="1082675">
              <a:buFont typeface="Wingdings" pitchFamily="2" charset="2"/>
              <a:buChar char="ü"/>
            </a:pPr>
            <a:r>
              <a:rPr lang="en-US" dirty="0" smtClean="0"/>
              <a:t>ГИНЕКОЛОШКА </a:t>
            </a:r>
            <a:r>
              <a:rPr lang="en-US" dirty="0"/>
              <a:t>И </a:t>
            </a:r>
            <a:r>
              <a:rPr lang="en-US" dirty="0" smtClean="0"/>
              <a:t>ПОРОДИЉСКА</a:t>
            </a:r>
            <a:endParaRPr lang="en-US" dirty="0"/>
          </a:p>
          <a:p>
            <a:pPr marL="1082675">
              <a:buFont typeface="Wingdings" pitchFamily="2" charset="2"/>
              <a:buChar char="ü"/>
            </a:pPr>
            <a:r>
              <a:rPr lang="en-US" dirty="0" smtClean="0"/>
              <a:t>ПУЛМОЛОШКА</a:t>
            </a:r>
            <a:endParaRPr lang="en-US" dirty="0"/>
          </a:p>
          <a:p>
            <a:pPr marL="1082675">
              <a:buFont typeface="Wingdings" pitchFamily="2" charset="2"/>
              <a:buChar char="ü"/>
            </a:pPr>
            <a:r>
              <a:rPr lang="en-US" dirty="0" smtClean="0"/>
              <a:t>ГЕРИЈАТРИЈСКА</a:t>
            </a:r>
            <a:endParaRPr lang="en-US" dirty="0"/>
          </a:p>
          <a:p>
            <a:pPr marL="1082675">
              <a:buFont typeface="Wingdings" pitchFamily="2" charset="2"/>
              <a:buChar char="ü"/>
            </a:pPr>
            <a:r>
              <a:rPr lang="en-US" dirty="0" smtClean="0"/>
              <a:t>ОРТОПЕДСКА</a:t>
            </a:r>
            <a:endParaRPr lang="en-US" dirty="0"/>
          </a:p>
          <a:p>
            <a:pPr marL="1082675">
              <a:buFont typeface="Wingdings" pitchFamily="2" charset="2"/>
              <a:buChar char="ü"/>
            </a:pPr>
            <a:r>
              <a:rPr lang="en-US" dirty="0" smtClean="0"/>
              <a:t>ПЕДИЈАТРИЈСКА</a:t>
            </a:r>
            <a:endParaRPr lang="en-US" dirty="0"/>
          </a:p>
          <a:p>
            <a:pPr marL="1082675">
              <a:buFont typeface="Wingdings" pitchFamily="2" charset="2"/>
              <a:buChar char="ü"/>
            </a:pPr>
            <a:r>
              <a:rPr lang="en-US" dirty="0" smtClean="0"/>
              <a:t>РЕУМАТОЛОШКА</a:t>
            </a:r>
            <a:endParaRPr lang="en-US" dirty="0"/>
          </a:p>
          <a:p>
            <a:pPr marL="1082675">
              <a:buFont typeface="Wingdings" pitchFamily="2" charset="2"/>
              <a:buChar char="ü"/>
            </a:pPr>
            <a:r>
              <a:rPr lang="en-US" dirty="0" smtClean="0"/>
              <a:t>ПСИХИЈАТРИЈСКА</a:t>
            </a:r>
            <a:endParaRPr lang="en-US" dirty="0"/>
          </a:p>
          <a:p>
            <a:pPr marL="1082675">
              <a:buFont typeface="Wingdings" pitchFamily="2" charset="2"/>
              <a:buChar char="ü"/>
            </a:pPr>
            <a:r>
              <a:rPr lang="en-US" dirty="0" smtClean="0"/>
              <a:t>УРОЛОШКА</a:t>
            </a:r>
            <a:endParaRPr lang="en-US" dirty="0"/>
          </a:p>
          <a:p>
            <a:pPr marL="1082675">
              <a:buFont typeface="Wingdings" pitchFamily="2" charset="2"/>
              <a:buChar char="ü"/>
            </a:pPr>
            <a:r>
              <a:rPr lang="en-US" dirty="0" smtClean="0"/>
              <a:t>КАРДИОВАСКУЛАРНА</a:t>
            </a:r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Клини</a:t>
            </a:r>
            <a:r>
              <a:rPr lang="sr-Cyrl-RS" dirty="0" smtClean="0">
                <a:solidFill>
                  <a:srgbClr val="FF0000"/>
                </a:solidFill>
              </a:rPr>
              <a:t>ч</a:t>
            </a:r>
            <a:r>
              <a:rPr lang="en-US" dirty="0" err="1" smtClean="0">
                <a:solidFill>
                  <a:srgbClr val="FF0000"/>
                </a:solidFill>
              </a:rPr>
              <a:t>ка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кинезитерапија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0658" name="AutoShape 2" descr="data:image/jpeg;base64,/9j/4AAQSkZJRgABAQAAAQABAAD/2wCEAAkGBxQTEhQUEhQWFBQVGBgbFxcXFxceFBcYFhgYFhoYGBocHCggGhwlHBUXITEiJSkrLi4uGB8zODMsNygtLisBCgoKDg0OGxAQGzQmHyQvNC8sLDQsLCwsLCwsLCwsLCwsLCwsLCwsLCwsLCwsLCwsLCwsLCwsLCwsLCwsLCwsLP/AABEIANEA2AMBIgACEQEDEQH/xAAcAAACAgMBAQAAAAAAAAAAAAAFBgMEAAIHAQj/xABJEAACAAQDBQUDCQUGBQQDAAABAgADBBESITEFBiJBURNhcYGRMqGxBxQjQlJyssHRJGJz4fAzQ1NjkvEVNIKT0lSis8IWg6P/xAAaAQACAwEBAAAAAAAAAAAAAAABAwACBAUG/8QAMREAAgEDBAAFAQYHAQAAAAAAAAECAxEhBBIxQRMiUXHwMgWBobHh8RQjQmGRwdEV/9oADAMBAAIRAxEAPwDoe72xqX5nTMaWnZjIkk3kpcky1uScOsEDsajDEGjpwOvYy/8AxjTdlZnzOlsf7iT0/wANYKuZnLSw6a84IMgxNkUZIHzOnz/ypX/jHp2RR/8Ao5H/AGZX6QSQvzHuESMTfQekQGQbK2HRNpSU/wD2Zf8A4xKd26P/ANJT/wDZl/8AjF6Ve+YA8ongFkLm1906JpUy9JT+w1rSkGYU9BATZW5lA9PIcU0oYpSN7I1KgnWHiqW6MOoPwMANzmvQUh/yJf4YkleOQxk0zm/yp7uSJCUplSpa4nmg2RRfhUi9hnzhI2fsmXMZsS2VEZ2wKuMhbZLfK5JGZjq3yyS/2emPSeR6y2/SEndiTilVwUfSdnLC3+wWbH6kLGCov5lkbqVtl2KVRRKpthU6WOEZg5xWemX7K+ghpkUyqljgtfhLoWIB+rlmR+sBq6Uow4ChBBvgVgtwxFrHO+mcVSe3dcs2t1rA+RTLf2V9BGm2adVkkhQDddAOsXaRczGm8Sfs7eK/GBCT3ok0tjOlzNhyu1XDJlYb8X0aZAZ9Mxa/ujzZO7kqaF7KUjksDbs0+pkdRn1gjtSbhZVF73xMARmoHs+d/dDBuzLU1CMh4QpwgZDochG5Ryc7dbgXDuwqI7PRBgMRsJK4mAIzGWXh4xFtzYUoUc8inlqeyJB7JQRe2htyjr8Bt81vQ1I6yzF7EOA7o7PltJfFLRiJjjNQdGI5iDP/AAuV/hS/9C/pEG5kv6Kb/FmfjaDWCOVVvvfuzqU0ti9gZ/wyV/hS/wDQv6R4dmSv8KX/AKF/SCWCNSsLyXshc3loJa0zkS0BumYVQc2HdB7c3ZMttnSW7KUXJc4mlqxtiPUZm2l8oH71J+yt3vL/ABQz7kyj/wANpLXuU5WvmTpfKN+mvs+8wanE0CxsOUaiQBJTJBiUomQLEktYa4QPfFrZmyZLzJ03sZLIWYIOzQWUc7WzGVgR3xdoULCqe1sRwqCeElL55cvZFu6LlBS9nLRQFuFsxGQzuTbzMaUrYM910K9RRSjSVL9jLNkmYWwSw4soGQA63N49i9MRDs6db/CnDEfayvz8hHsFKwEdG3YRfmdLxD+wk/8AxrBUS9M+XTpAjdll+Z0vDn2Enn/lrBhQpAOmo1iwDVE14vjEj6+0PfEIdeh9Y9mOt8wdOvdEITy8jmR6mJQ46iK0sqTbPPqfdaPVlrYcI5chy05RCxYYwt7mD9hpx9lMP+kkflDLC1uV/wAoo6POHpNcQHwRcgH5XkvSST0qB75biEz5P5RNRNH1ewbF5suD1N4evlWW9CO6dLPrcfnHK6jer5pStIpsqicxM2bzloowoqdWsWP7t4xuO6svY1xmo0S1PmKk+ZIvLmOhuykYgt7XGtrg8uUBtqKOAhVW4a4QWF8WuusLFPUvIZZss2ZcxfO/UEcwecOW2qxJwkulheXcjK4JN7GwGcWqwUKdkVpSc6lwXRJxGPN5Zf7M/ivxizQJxHwjN5k/ZZn/AE/GMkH517mua8j9jpO2aNe2D4sF5ZU55sThwm5+yfjDXuxICNLtlw93npzvnC7trZLzpkppahrSmDXIAuyrYZ9c/SGXZ8orPkBQCACHNs7BbL4aR13FYf8AY48ZNtxt3/nH7jVAje3/AJOf9w/lBeBG9h/ZJ33PzEVQw4xuUv0M7+NM/G0GisCtxx9BO/jTPxvBrDHLqLzP3f5nTp/SvZfkViseFYmIjQiF2GAXexf2U/fT8zDTuwhGy6S179h9X2sx9XvzhY3wyph98e5WMOexXWVs+jZslWQl/wDqAjoadeT7znal+f7jT5pgp0Ukky1zJsCxAJJPIEmN6OW7yxjuuNBlYXXEOR52BA8olavQNKDNhMwC0s2xczc2vYWB9IllOGnBSDwKGxZW4jbh65CNHOTMBtr0SJRTZQyAkvbqSqE59TGQPlzJzrWmabj5vN4MNglg1vPMiMgtWwNqQcJbWdE3NmTjRUvaIoIkys1IKkYBh1zBta8GXMywsAc88wLC2o658oS93qGnWjp+1nhrypV8bsSLoLKLNkP0i1VyKGbJe9SVlrNVmMt3ADFCoXnkRy6iGbU/2FN/LjSzTbiwHfcj1GUbTGbLMadRCAJOzA2dVMYzORLG+V7AWygwu79FPlSH43RJeFDcg4Qx9oa3vcRHBL9iJ3/cY0nPcXKWxfazty849M/MC45cxnc8uKKNFsenQAy5VrEEZC+Ie+8L+8G+HZsi0yh2c2BbMWBN7KLa52PcekJqTjBXY2nTlN2Q9gwt7m/2M0H6tRPH/wDRj+cc3mb9VJe4mOuegAt6WzjoPyf1PaU8yZpjnOxFrWLWJ8r3ikaql5Qum0rkHymJehb+JK/HHzfV1ALFs7ljl5mPpD5RXvQzh0Ms+jiOKbZo+1QEDiS5XvB9oe4HyhSqqNWz7/UZ4bnTuuv0FHCcN29pjbwHQQY2JOyMsnNRdb625jyipNlfRo37x+H+0VyxUhlHECD6degh1anvjYTSqbZXG7Z68R8P0jzeRf2Wb4D4iN9jzA9mXRlJ8MxcRvvIv7JO+6PiI5cMTV/U6k7OD9jqlZUMvzcK1sWA2F87IpsbfVN/GGGSwE1LsquRfBi4iq3xWHMAn3Qs7XsZVOC/Zs0pSrYsPCEQvxaAgZ3OnnFqsqX+cdogU9mOBLAOQMRIAJyLhhbvsfHso4+e/nxjS1ecsrC9ib6Xvb4e+B+8FXjo5xAyw5HqMQEUt4GZJaTEUCWoLTVvmFIBC5ZEE5HvtG+2Jl9nuwGHEgNjrxODn35iJYt1c5vuKP2eb/GmfjaDJECNw/8AlX75r/iaDJjkz+p+7OlD6V7EJEaERKY0aKDRf35NqVfvH3I0PtOgFBTg3sKZLiwN7oow2Ot7284578ojWpk7zM90v+cdD2uxl7ORh9SRJPmAv5/COjpleCObqnabZQ2G6zKh1wgWRdMwU4V7IE52XW41vHmyXZ6g3tdDMU2+wETAp8DfzvBDZNDhrGOIYUky75W5MCT6X8o03Xlq3bTkUqJriwOoAv8AHW0aaf0yv8z/AMMsuVb5gGOmW0u6VM/90t2jIs11Sr0taUJGCXMViF1IRs+8WyvHsBmicm5ZXp+SJdm7Ukimp0FFNqGEmTfCOH+zXO5y6wdlzVFO8xKLNgrGVfjZgSLMLZEA6xm6jVJoae6qjdjKw2sVK4Ft33taCtPLqOyCzZi9rhN2QYVxZcSg3w+d4tux+pS3zAKlT5rAMNnqtwDxMpOeoyF7xcSdP7NCKZAxL3XkouLc+YufKLslJmEh5gvmLqbm3L/qirXVryxLwsbGYqsxAJAKsbnzC+sC9yXzYBb+1lUKS0lGAs3atKzKryC2zN+6BFfOk0dHJqZvtNLlhQLF3fBkik+BJPLO8K20t9KuZVukqa6qzocK5YcrYVJ0HCSYVtq1sybLVZ07tGliYVzGEO9sZUgWK5L5wudJT5JSrtLdHseN196qaslNTzpMmS0kXUs4JdLkGznDxrlcd94eNh7fkhOzk9mygZ4CNBZb5a52F+sfO02WFKYbEg3sVuMjll0+MPvya7VlEzJbOqTDKVUViB2jGe0wiVfWwtl3iEypbZLb8wNVTdyOm8m1GnUU4MLNhFxlcEMpz6H9Y54IZ698qxO8/hS8LMc+pfdk6NNJRwC9r0i9kcI+sWPiendC2ygjPTn4DMw7OAciLiFfadF2ZI1W4se7M/lHR09bxI2fKOfqKWyV1wy3uXVHtWltkGBKDodSO7LPyg9vGv7JP+5+YhIEwqwdTZ1IYeIN8/60h2patK6mmKpwMwwuNcBOdwOamxtGevT2zU+ux9Cpug4d9HXKHZwmLTTGJIWnRQh9nilpxfey1j3aCp2r4pbE9pIs+G4vdbG987WFzyjldJI2pLAEraDYVAAU6ADIDMHKCknau20/v5cwd/Zn3FRGtV6b4ZllRqPlcHWZ5JDLhyIK30y05wM3re1DOysAq28MawhrvXthfbkynt/lX/DMjXae+VZOktJnUqqr2BZVmgixByBJHKGKcXw0U2TXKZX3D/5M97t+JoMmA24wIowCCDiORBB1PIwXJjkzfmfudOC8qNSY0MbExoYoMFT5S3tIlD+L8EEdT3gpMchZZyXDLDG9rWW4+Ecl+U88NOvVZvvaWI7htWhxSnBUvdVAT7VuV46mm+hfOzlat+d/OgJsakmGpeYwASZIVQL3zWwII8zbrG+7ZHZLbhLXKrncKtkHwJv3wYw2eYwyLADppe1u7OKNPTtLxKrg3uFUr7FhYBeoHvh6SSM7d2B6ihEqkrbG+NJzHuvLawjIk2uk1KKoWY6O/ZTbthw5dmbAC+Z19YyAxzbbbbuQfJ9Tz51LJcNiwIqgu7WFkFhhHQHWGzZOypkvF2jJmoGRJINrak6ZQi/JrUiZs2pRGxFVRlsWADCWOHENM0zz5xHt9kaWk2UBdjhwkTWy1DhmNgORv5QJVNqswbTo5RQOKanENbgX5ZZ9YXN7N4adaVLzgQ7MVmLxKTIdQ63H1s/cYCSq9VlUTuQt5UxWIBsrKykDhGR1Nosbo7MFSJsp1V6FDNzzAczZiTMFiAQB2fF98CDF3yBrpCfunulUVsydPAWVTuSDMmA2dbG5lDK4ufa08Yh29uU1OeArNUZ3S+IeKsTl4R1jbm0csEqwRRYAZDLLIdOkKc1mvnrD1DFzh6v7TVKahS67OUzJKriu2bc21+EUKmUjHUH4x0PevdfEnbyBddWUao3PL7JhBmybX1vzHWE4fB0tPqVUWcP5wMOw94jhaVPxOXuBNvx8QAtMGjeyLEWPXrFxk5g3HUfn0hKKEm3w5eJ/KLVLWTUN0chdLHNSPAxmq6aMsrDN9OvUhLm69P8Aj/1x7DO0UNrScUo9VzHlr7o82dtQTRY8My2a8j3r1HdFhmjBFypTu+joy21YWXYm4Lm58hy8+pi/sHavzadib+yeyzLC5AGjDvBPpeNK6nwOQNL5eBzinNWOpKKlG3TOZGTi79nV59WsqU01jiVQCMJHFewUKdM7i0VqfeuV9aVUp/8Arxj1S8c6kbUmdmJN7qrKRfoL2XwBN/KHHZDkYQMjGalo4tPcaKmrlfyjwsubhDCVMKkA3CE5EXF8N7eERLXA8x015jIjx7oY90qVJlNiZeLG4xAkHK1swYNzkVwyPLQrpmueevn3xWppUvpZaGqb+pCA1SDzjTHDntCbSI8qXPQBpuLAcORwDiueVh8YS94tsUSLTtIDYZ7EAjJxh1xK2VjcWPjCJUWuy71KS3NO3+jCY1vFH/jVOWVUcsWUk3FsNja1+cWRNB0MKaawx1KrGpHdHgGbybD+dGWwmBDLDAAqSDiIN7g5aCAibv18s/RVJ8p0xfcTDdijYPDoaiUVZFJ0ITd2Ki1G2ZXszZzeExG/FnEv/wCa7Yl+2rMP8ymxe9bQz443E2GrVy7Qp6OPQp13ymVjyZkufIp2xI63MuYrDEpUkXa18+kZDDtggyJ18/o31AP1DGRohX39CZUNnYubs7brKan7Km+bypcwAtwO7EldeJ7AnuAiSftOtmf2la1uiotvQgwOoX+jT7i/hEWMcY5VptmqNGFj1+1IsaqpboomYQSctFt3R2OlkClpZVMhJwqMbE3ZnObEnnc3jlGwwGqZAOhmpfyN/wAo6kkzGb9Y26FOd5SfBxvtisqW2lDDkeGRflFOqo+cND1EiSn0sxEuB7TAZm8Btp7Zob2FTJU9C4HTS8bVXV7M5Nb7Kbp7o8i0tW0om2hFiDoRCxvVsyVMbtJYwYtVGinu7u6GnaiA5oQynmpBHqIXak3gypxvuRxqVerSey/H4CVOoGQ58Sn3eMRYfhDHULAqqprcQ00PidPKFM9FpNa5tRnz6gecDe4yI0I1ENm5wpqtXkzjMWs/usBGGYOktTwluoY94tCxMWKkxc7i4INwRkQRncHkYVKEXyjrwqSjwxm383eaiaSsyak1nVsSrbFKIw2DAE6gmx/dMKxEY9RdHV8WIkMGxGxbmXB1NvrRWlzeRyI90RWSsgSy7m8wWzGsNu7+1ZRwB3VGOVmyz0sIUntGlPPKMGU2IIIOYsRoQdRBTsBq59I7FqMGz1MphinTSstlIObEC4IyyCk+UF9nSzLnzZOJmlhJboXYs4LXDjEcyMlNjoSfCOb7n74yFlUq1ZdOyE0s+AsrTZjXxcF7CxOZGsPtHteRPqpb00+VOUymU4HUkNiDC4vcZdRC5Zdy6VsC78qlaJZk2FnlE2blaerKfC3Zj1jmW8M/6WiQaIif+67H8o6F8t0qwpQqnHNY4jnbDKFlFuXFN15xzPbhxVyAfVNv9KhfyjPNeb56FqrtQl7FHYs0me2egb8X8obqKtIyJyhL2K30rHqt/VjDCrxnrR8xp0mKSGiTU3iyrwu0M/ODMqbCbGouBo2BiAPG6tBIR7VP0E7+HM/CYyNNqN9BO/hv+ExkaqHDM1blCdRP9Gn3V+AicPFCkfgT7q/ARYDwhrI1PAR2ZUYJ0pujr8bfnDdvFvK1LLIk5zG58kH9dIRZDC4voNYI7Qqu0UDlqTzI7/j6Q+lUlGLiuDLW0tOrVjVmrtLAt1m35rsS8x3J1vFSftAumAvfO4LarlmB3HpFraElTbK2t/IX+FvUwBqDYjwF4ZHJJYDOzdqTZTYpLFetjwN4qcjDuKjHLRxqwBJAyvzt3RyxHtHXPk42qBRKhOavMGdtLgj4xdVXSz0ZNT9nw1tk3Zru137dAeefGKjEEEdY6Ou00+tn6WivtbaFOZM1SUxFSQuQLEZhbrYi9uRiLVbnx+Jn/wDAcFdT/D9TlVXLKkgg4gbEWN7+GsbU2wKuaLy6aay/aK4V9XsIb9y3WUzTGndrOmyZLi5BIMwvdFvncBFB5wxLVOQGmHCrX4ph4M8swYFTUtOyR1KWj8qcmcvn7nVKjFMMiXkWAactyBcXsobmIX8BNvo7dL4gfDqfKHc7bkIGV5pmOCcOFQWsL2zGnh3xJUuHZJjS2BX2FJBmEsMhl7I52hmn8SrK23Hr6GiOijJ2T9wVsvcwzFDTJnZ35BdPG51iWq3FVQT84t0xJ+hhgkzyLAkFrcvZReQUdSQbeBPIRW2jU6Dm1yBzsNW8L5DrHYempKPB0f4HTqP0/iVti9jLWWk4higK4kBFx9U66jMekANszqITLyDNFhzUhlYdCcxFuemecCtqUocYlzddf3h+ojmVaKizJX0qSvD/AAQ1u3p8zs7z5ziVfsy7klb2JtfvA1vpA2ZUMWLlmLa4rnFfxjQR4YUcxpBrYi2W/M/CDKvAnZxBlqR094i8rRiq5kzXTxFBOkfODFPNhfppkFZDwloamFkmRMrwNVz1idZkSwSbaTfQTv4b/hMZFXaEz6Gb/Df8JjI00OGZ63KE2lfgX7o+EWA8Uac8K+A+EEtl7OnVD4JEp5rdFGneSclHiYW1d4LrgsyZN0JPMj3Z5xhnXLHRb29Ln4ARptGS8p3ktk6cLAEEKw1FxkYGTKnhC9Q5/ryh0I2QuUiHaE25J5WIHmbflAeoN2bxt6ZRbmtkneb+mf6xQGbN35/nD4ozydzTFpDlu9SkSVbGyls7C1oTEF7Dvh6p5wVFUAmwA9kxdRi3kwa2rVhBeE3dvr0JnljVizH95ifdpFea4A5ARHNqHPso3nlFGdSzXPFkOg0gvauDBGjqKr/mNv3uzJW3J0l2eSuG9uLCCcs7jI2glI3/AJkwBaiRIqMP21tkf3dL99opyNnnnE8zZ4YWOp0Nrm500zPhCW035keiowcaajDFjTa0lJrfOaSQJEt1UNKvkGDYWK9FJi8KtmxM4zUm4GXQsAerEhb8gIt0Gw54khJiCUFQCYZrqoX2iScy3PpFGpqadW7FJhnzSVLzFyk3WwIAOZvYZ9Y6lOpSgoxi7t9cnTpONOKs+fzJ5c/CGeZmbYmC9NAAOV8lUdB3xGpbNnzmNm55LyCjooz9Opge1QCRduEHG7nQsPZAHQZkDuERzKwv+4trqDqB9t+rHl01h7n8+fOR/iokqZwJIUYyNSbiWD0A1Y+6KMzENXtbUKALeQ084tSFLWRbi+g0sOrHUeAz6nOCaUUmUM1ExureyPurp5m5hEqbmVtKYsjZbTM5KluugHiCbD0jJ27k1RctLv8AZD5+trQdq9pt4Duik868ZpQjERLSUm7so7KUqGVgQQ2h8BBAREGvr5HpG8c+vBqVxDpeHjomltBCnnxRm0cxUWYyMEcXVtQR1y0HjG9FLdzaWjueiKzH0UG0I2gvYNS5sTrMj2n3YryLikm5a+xiHiuK49Ir1MmZKOGdLeU3R1IPvyMBwa5QVJPg3r3+hm/cf8JjIp1s8dlMz+o34TGQ+jwxNbkA0om4Fs0qULDMAFrWGfOOh7G34+bSSsjCgUAYcILM3VjzPO8c0kz1CrdhoPhFqjqlY2XPDr0JOh8rQx3WULpy6ebluvmHtHZjdmJLHmSeJj5kwHrdbc8Pxi9WIcRvne1/E6iBoJeae8jyAz+ECIZEVbkVHRb+uQipLPET4xLPmXZm77AeH9CIZ64bjmLw1cCHyeUQu8sdWHvIjp0ynsYRNk7PDJKmXF/nMtLc8JF726XEdRrZVifGBJvobCndZAE6VFVntBqoo5nKW/pAqvoXVcTgIOWMgFj0Vb3Y5iKqQZUrFF59oYJk1aKWHazVBF8/7voq9/UwH2NKwntnsQP7IXBxNzbLkvx8IE7d2gWa7m+cKqSvLYh9GO2O58EVRPqZ18RviN2JIF793IDpFZKHsr2cG+tgRbvF9YrttFmNh7tYllyWPtNgHq36CNMHsd0LU23c1abitzGWXUD9begiUTupvn6nqegHTl4xtMlS7WUWI0NyT531iq6EEXN78+ufLpGmFW42NTP9w5QTLXPM/wBZ/p6xLMmljA6U9h0iUzjaygm8bFLBvjLBvNSKQPTr8TYRcWmOrHy5xAy8S3OeLIDRRf3kwivhXBK/JVn1KqbMGJ7jaHTc/dhKiQs9nZ8TkBMgqorWN+rHOFiooUmzACbG/lnrcR0jdiSJFOspNBe3eSST745PiXVuzMoz3ebgnmAo/YoistlxD+7RFGgHMZW8SI0qqhaeUxW0m2uAYRfy1iar2rJRuNgHIzFs7DOOW73bxvUORchAcl/XrFVBvAatSMMs3l741ciqNTInMGJFwxLI6rydTqLZdRyIjv8Au3vFJ2hISfLzByZDYmXMA4kN/UHmI+XFbW+kF92d5J1GZnZHhmrZl+qSM1Plnp1jXF2Ry27u59E70SpBpKi6SiRJm24VyPZtplrGQj028i1dDNccDdlNDSxopCHIE5kHWMi25MjOKKpgvs2aJYuThFz3k5dIHyxkPCLSsLLcaH1v/tCZu+C8FZ3C0oY1xHIG5zOgHXr4wOvhueZ/+38h74lnVgJswJGVwOnTrETUk6c/CLlmtl7OI5BQegyHlFEhknfgrU5u5Y6IMXi3IeZ+EVuxZj1Op/nDZRbBljGpxT8OX0eSMw1Jc/VGg65wNrJYVrBQoHIfmeZ74tv9Cvh+pBsaa0mbKmOMSSmxWGgJ1J/rlHR6jaMp+KWWm3zstksOru5wqO8Qg0bhWBGRvBU1gIIIUg6ggWtrYjp3Qp1bPg0wVkWpe8aoXYWwra5UuUxdMTHE59BzPKAdTtB62aELHCDiJ+wq6kd/KL9TOSZbtER7dR+kVkMuWGEpQt9cyS1s7XOndAVVdLJJRb54L1XVi1gLACwHQDQQA+fKJlyL2+MZXVdhl5RQpJKt7UCnTw5SLzqZUYjNK2rKtminrwiPDIpZumOUf3SSP9JygKaD7DesRiTNU6X8DBUF/SwNv+qI0Um7tN9aZNmeYUe7OC9Nu/SAW7MkfvTHP5wp0e0mT2lYeV4M0u315sPPKLWn6hUYeg37P2ZTpmkpF77XPqbxvvLJU0s3IXQYxYZ3Xw7rwGp9s9Ig2vti8p1vm4wgcyT0EWp33p3zcZm9xeafdb2tAh52fffLr6R0Pdn5OKmps08GmkkXu1u1Yfupy8Wt4GOpbC3Uo6MfQSFVjq7cc0+Ltp4Cwjp15J4FV9UlhZOC0O620KizSaaZY5h3ARfViMoY/mG1pCgNSlgNSjS29wa8dscXYkk2NrDpbWInlD+rRk8GBk/iJ3ufNO0a51ZnmhlmEm+MWNz0U6D9IXp9r3uDfvj6prqVCQrSkmseRVSAOpLCw+MDKzdulmDCaeRfqZKe4WiKnYrOpuZ8x3j1XBBHO4tH01L3P2cQT8xpw+h4DgPgt8vcY1kbKp5BJkU0mUcgcEtAbeNrxbbYWc03R3XqEpKh50lpa9jMILWH1GPs3v7o9jo28G0G+a1FySDJmi4NmHA2o0IjIqkgu5wCnkcI8B8IZdg7pPUTFRePEASJZUlUJtibPhGuvSATZSbj7I94ESdrOEqUJc50CggBDg4XzNyti2g1J0haS7L3KVdQTJMwy5iMJmIjL2XYG3C3McxaOgbN2G0tZfagFUQ2Xlcjn11MFtnVwqKeTMdVfEoJBAOF14SR0NxA3a1acZuThOh8s4pLI2OC3vHtFUQhAACMrAAARzKpnYmJgltfaLNkTe39XEA2eJYq5FhZkSrOimrxf2bs2ZONkwC2uJrHxA1I8IG0O+x528QvNz9IcqXcZMN5k/GeiAhPAt7Q8bDwi1M2BTABVU07/aJxK/ix190FU0VdYS12YHXiYq2o5gDvijP2fMl3NsSjmv5jUQ2VmyZsr2luv2lzEK+2ahu0tfhsCB8f6MNS6KbuzWlqjeDdM4OohbeqLHE5LMeZ7vjBHZNUTcjkdPzisqaH0q/TGGXSq2hjJ2y+q38o2o62W2TqVPVf0g5QyDqsxWl2JJszEW5YQCbwt030bFUTWQJsndZ6hyskFAtjMmXISWDkCbak8lGZPTWO2bs7jUtGAyKZk7QzppxTP+m+UvvwiFzdra0hZlPTSuIGYGchSMcyzcRvmQDht0wx0NJ19CD5w+lHBz69Xc7Lg3Yc4jZY37TrEc2ZDLCLmGXeIZqRNLcYB5/7xG+cSxLlF2I0MYxNswDG6S7zbcrXixMk5QMhuCZ8wD+f5HWB9XUdfU/rFraFweg6wA2wplqrC9j7R6dLjnFJTaLJFXbs36Cf3ypnnwGMgbtapvTTfuPccgcJ0MeQIyTJJHPKX2F8B8I3qfZNzpEVO/Av3R8BENXOGEjrrFbBuOm6FKy7NE+5IM97C/sqAouO4sGvA7blRiXIi/p7oi3DqHSTOszYQ6gXN0zUkixy118RHu1GBuSJV/v4fdcxV4Y1ZiKE0G5vnGlou1ksDPIjuvgv0uc3PhlFTD1glLG0pIszazCAFyt0Nmt3c/OK4MVq1ziF9LDD90aRIfUCeIjBR70zbWLWt7JJs45ZnRh3GD9PtqXUHs2KgnRr8IOfXTyy7o5uY1MMcUxWGrNXOty5jSxwm69DxSz6aeUCdrbMpqjNx2Ezkb3Q91/1jn0qodfZZl8CRF6Rt2euWPGOji/84ii1wSysW9pbtT5WdsaD6y9Ir7JyVm1voo1y/wB4v7J2oHIDe1yVuKWT+6uinygk6SiBjTAyjJk0J1/oRG+mFKwFqAxzBJ6ciIl2ZtmZLYcTK40YZN5xDPnEMfLKNZc4Nrkf65xQupSXA4U29gUrMaWomrfiHCrEiwYgZA58tYatkfKVIKhZjlHFva9k2PJtI5NWSiUIAv8AHXOKNJLJBHfzi6bSuSUlLo+mqTedWAOIZjkQR/OL8raiOQBbQm/ut7/dHzvsOeJJOEk31F/gOUNlPt1TbBPMtvszlOHwExM/JhF1NAVJtYOzfOVJAvpf3eESTJhNrG9+kcmpd5ZqNd1JXk0ohx7s7QybK3sluNRiF/H9YtdMo4tcjvTC2Z1t/ON2mZQtSt4UvYm/MXH5xck7TlsLA6dD+sQBNWBTrAxpa9mRM9m+fMm59lRzPfoI2rp91OE8Qta4Ns+ca7Lkq0zNu0Ity4bA5+sVcQ3Oebxq0kVMltVDju9k6eUZBT5UpShe2BBE0TFJ/eAxD1BNvCMhMY2bQxu5yyUeFfAfCIpku+Z0EWJa2RWYhRYZnw5AZk+Ee4r6AovMm3aEdw0XLnmYsAaKOR82o5conC0682aB7QxABFv9XgGdusC6iYgFlKyZYy4VBmv4cx8TG+2q8zZrOWsp9kAXOEZD3CBfYnW7XOgAAYnx5DqYW3djVhWIax7HkniS02x7+XlFFyOV/PWLdRLRchxHmRqx6L0UdecV+y5tl8BEAaqt/wA+gED58y7E8uXhE0+quCqiwOp6gcvCKsNhG2RU5XMjIyPLxcqexkZHhiENpblSCNQbjyhml16sLjpy7+o1ELAETg9MjFZK4UwhNU3JteIpchgDcX8Ijl1Z5xZkVViDrYg+kLaCmRyZpXQm3Q5wSkVqHJxb8P6iLDLJn5jJvRvPrFKq2RMXNeMejDxHPyg3JYvPs4MLo3rmPWLGzpRXEJ2hIw4s1OtxfTpFHZNG68ZJUHRb6jqw0AiSv2mrXGfsFcrYGvbUHPK2XiYF1clmD0r5qZoSc+/4iCUnbN7doufXmPMZwKXU9yxoDlFU2OVRjVI2rf2ZpH3sx+sWF2zUJmLOO4wnCJ5VY66G8XU2HyPlDYm+81MiCD3i49xghI37BWae0Mt+yfCMwS5tbAeusJa7QU+2I1my1Oawd7J4MXwxs2jv7LeiMoy+1mzMQcMOBAFIDg53Yk3GQtYxkI06WLHMaH4RkFSuUlBRwDp2q/dEbtzjIyLCTaNl1HgY8jIqXK6/kI9maRkZBAQxkZGRYqeRkZGRCGGMjIyIQ9EZHsZEIZHoj2MgEJJOsXBGRkBhNJmnlFR+UeRkRchN15xrGRkTsB7GRkZEIeGNpcZGQQrk1MZGRkFAnyf/2Q==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42863" y="-1195388"/>
            <a:ext cx="2571750" cy="24955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0660" name="AutoShape 4" descr="data:image/jpeg;base64,/9j/4AAQSkZJRgABAQAAAQABAAD/2wCEAAkGBxQTEhQUEhQWFBQVGBgbFxcXFxceFBcYFhgYFhoYGBocHCggGhwlHBUXITEiJSkrLi4uGB8zODMsNygtLisBCgoKDg0OGxAQGzQmHyQvNC8sLDQsLCwsLCwsLCwsLCwsLCwsLCwsLCwsLCwsLCwsLCwsLCwsLCwsLCwsLCwsLP/AABEIANEA2AMBIgACEQEDEQH/xAAcAAACAgMBAQAAAAAAAAAAAAAFBgMEAAIHAQj/xABJEAACAAQDBQUDCQUGBQQDAAABAgADBBESITEFBiJBURNhcYGRMqGxBxQjQlJyssHRJGJz4fAzQ1NjkvEVNIKT0lSis8IWg6P/xAAaAQACAwEBAAAAAAAAAAAAAAABAwACBAUG/8QAMREAAgEDBAAFAQYHAQAAAAAAAAECAxEhBBIxQRMiUXHwMgWBobHh8RQjQmGRwdEV/9oADAMBAAIRAxEAPwDoe72xqX5nTMaWnZjIkk3kpcky1uScOsEDsajDEGjpwOvYy/8AxjTdlZnzOlsf7iT0/wANYKuZnLSw6a84IMgxNkUZIHzOnz/ypX/jHp2RR/8Ao5H/AGZX6QSQvzHuESMTfQekQGQbK2HRNpSU/wD2Zf8A4xKd26P/ANJT/wDZl/8AjF6Ve+YA8ongFkLm1906JpUy9JT+w1rSkGYU9BATZW5lA9PIcU0oYpSN7I1KgnWHiqW6MOoPwMANzmvQUh/yJf4YkleOQxk0zm/yp7uSJCUplSpa4nmg2RRfhUi9hnzhI2fsmXMZsS2VEZ2wKuMhbZLfK5JGZjq3yyS/2emPSeR6y2/SEndiTilVwUfSdnLC3+wWbH6kLGCov5lkbqVtl2KVRRKpthU6WOEZg5xWemX7K+ghpkUyqljgtfhLoWIB+rlmR+sBq6Uow4ChBBvgVgtwxFrHO+mcVSe3dcs2t1rA+RTLf2V9BGm2adVkkhQDddAOsXaRczGm8Sfs7eK/GBCT3ok0tjOlzNhyu1XDJlYb8X0aZAZ9Mxa/ujzZO7kqaF7KUjksDbs0+pkdRn1gjtSbhZVF73xMARmoHs+d/dDBuzLU1CMh4QpwgZDochG5Ryc7dbgXDuwqI7PRBgMRsJK4mAIzGWXh4xFtzYUoUc8inlqeyJB7JQRe2htyjr8Bt81vQ1I6yzF7EOA7o7PltJfFLRiJjjNQdGI5iDP/AAuV/hS/9C/pEG5kv6Kb/FmfjaDWCOVVvvfuzqU0ti9gZ/wyV/hS/wDQv6R4dmSv8KX/AKF/SCWCNSsLyXshc3loJa0zkS0BumYVQc2HdB7c3ZMttnSW7KUXJc4mlqxtiPUZm2l8oH71J+yt3vL/ABQz7kyj/wANpLXuU5WvmTpfKN+mvs+8wanE0CxsOUaiQBJTJBiUomQLEktYa4QPfFrZmyZLzJ03sZLIWYIOzQWUc7WzGVgR3xdoULCqe1sRwqCeElL55cvZFu6LlBS9nLRQFuFsxGQzuTbzMaUrYM910K9RRSjSVL9jLNkmYWwSw4soGQA63N49i9MRDs6db/CnDEfayvz8hHsFKwEdG3YRfmdLxD+wk/8AxrBUS9M+XTpAjdll+Z0vDn2Enn/lrBhQpAOmo1iwDVE14vjEj6+0PfEIdeh9Y9mOt8wdOvdEITy8jmR6mJQ46iK0sqTbPPqfdaPVlrYcI5chy05RCxYYwt7mD9hpx9lMP+kkflDLC1uV/wAoo6POHpNcQHwRcgH5XkvSST0qB75biEz5P5RNRNH1ewbF5suD1N4evlWW9CO6dLPrcfnHK6jer5pStIpsqicxM2bzloowoqdWsWP7t4xuO6svY1xmo0S1PmKk+ZIvLmOhuykYgt7XGtrg8uUBtqKOAhVW4a4QWF8WuusLFPUvIZZss2ZcxfO/UEcwecOW2qxJwkulheXcjK4JN7GwGcWqwUKdkVpSc6lwXRJxGPN5Zf7M/ivxizQJxHwjN5k/ZZn/AE/GMkH517mua8j9jpO2aNe2D4sF5ZU55sThwm5+yfjDXuxICNLtlw93npzvnC7trZLzpkppahrSmDXIAuyrYZ9c/SGXZ8orPkBQCACHNs7BbL4aR13FYf8AY48ZNtxt3/nH7jVAje3/AJOf9w/lBeBG9h/ZJ33PzEVQw4xuUv0M7+NM/G0GisCtxx9BO/jTPxvBrDHLqLzP3f5nTp/SvZfkViseFYmIjQiF2GAXexf2U/fT8zDTuwhGy6S179h9X2sx9XvzhY3wyph98e5WMOexXWVs+jZslWQl/wDqAjoadeT7znal+f7jT5pgp0Ukky1zJsCxAJJPIEmN6OW7yxjuuNBlYXXEOR52BA8olavQNKDNhMwC0s2xczc2vYWB9IllOGnBSDwKGxZW4jbh65CNHOTMBtr0SJRTZQyAkvbqSqE59TGQPlzJzrWmabj5vN4MNglg1vPMiMgtWwNqQcJbWdE3NmTjRUvaIoIkys1IKkYBh1zBta8GXMywsAc88wLC2o658oS93qGnWjp+1nhrypV8bsSLoLKLNkP0i1VyKGbJe9SVlrNVmMt3ADFCoXnkRy6iGbU/2FN/LjSzTbiwHfcj1GUbTGbLMadRCAJOzA2dVMYzORLG+V7AWygwu79FPlSH43RJeFDcg4Qx9oa3vcRHBL9iJ3/cY0nPcXKWxfazty849M/MC45cxnc8uKKNFsenQAy5VrEEZC+Ie+8L+8G+HZsi0yh2c2BbMWBN7KLa52PcekJqTjBXY2nTlN2Q9gwt7m/2M0H6tRPH/wDRj+cc3mb9VJe4mOuegAt6WzjoPyf1PaU8yZpjnOxFrWLWJ8r3ikaql5Qum0rkHymJehb+JK/HHzfV1ALFs7ljl5mPpD5RXvQzh0Ms+jiOKbZo+1QEDiS5XvB9oe4HyhSqqNWz7/UZ4bnTuuv0FHCcN29pjbwHQQY2JOyMsnNRdb625jyipNlfRo37x+H+0VyxUhlHECD6degh1anvjYTSqbZXG7Z68R8P0jzeRf2Wb4D4iN9jzA9mXRlJ8MxcRvvIv7JO+6PiI5cMTV/U6k7OD9jqlZUMvzcK1sWA2F87IpsbfVN/GGGSwE1LsquRfBi4iq3xWHMAn3Qs7XsZVOC/Zs0pSrYsPCEQvxaAgZ3OnnFqsqX+cdogU9mOBLAOQMRIAJyLhhbvsfHso4+e/nxjS1ecsrC9ib6Xvb4e+B+8FXjo5xAyw5HqMQEUt4GZJaTEUCWoLTVvmFIBC5ZEE5HvtG+2Jl9nuwGHEgNjrxODn35iJYt1c5vuKP2eb/GmfjaDJECNw/8AlX75r/iaDJjkz+p+7OlD6V7EJEaERKY0aKDRf35NqVfvH3I0PtOgFBTg3sKZLiwN7oow2Ot7284578ojWpk7zM90v+cdD2uxl7ORh9SRJPmAv5/COjpleCObqnabZQ2G6zKh1wgWRdMwU4V7IE52XW41vHmyXZ6g3tdDMU2+wETAp8DfzvBDZNDhrGOIYUky75W5MCT6X8o03Xlq3bTkUqJriwOoAv8AHW0aaf0yv8z/AMMsuVb5gGOmW0u6VM/90t2jIs11Sr0taUJGCXMViF1IRs+8WyvHsBmicm5ZXp+SJdm7Ukimp0FFNqGEmTfCOH+zXO5y6wdlzVFO8xKLNgrGVfjZgSLMLZEA6xm6jVJoae6qjdjKw2sVK4Ft33taCtPLqOyCzZi9rhN2QYVxZcSg3w+d4tux+pS3zAKlT5rAMNnqtwDxMpOeoyF7xcSdP7NCKZAxL3XkouLc+YufKLslJmEh5gvmLqbm3L/qirXVryxLwsbGYqsxAJAKsbnzC+sC9yXzYBb+1lUKS0lGAs3atKzKryC2zN+6BFfOk0dHJqZvtNLlhQLF3fBkik+BJPLO8K20t9KuZVukqa6qzocK5YcrYVJ0HCSYVtq1sybLVZ07tGliYVzGEO9sZUgWK5L5wudJT5JSrtLdHseN196qaslNTzpMmS0kXUs4JdLkGznDxrlcd94eNh7fkhOzk9mygZ4CNBZb5a52F+sfO02WFKYbEg3sVuMjll0+MPvya7VlEzJbOqTDKVUViB2jGe0wiVfWwtl3iEypbZLb8wNVTdyOm8m1GnUU4MLNhFxlcEMpz6H9Y54IZ698qxO8/hS8LMc+pfdk6NNJRwC9r0i9kcI+sWPiendC2ygjPTn4DMw7OAciLiFfadF2ZI1W4se7M/lHR09bxI2fKOfqKWyV1wy3uXVHtWltkGBKDodSO7LPyg9vGv7JP+5+YhIEwqwdTZ1IYeIN8/60h2patK6mmKpwMwwuNcBOdwOamxtGevT2zU+ux9Cpug4d9HXKHZwmLTTGJIWnRQh9nilpxfey1j3aCp2r4pbE9pIs+G4vdbG987WFzyjldJI2pLAEraDYVAAU6ADIDMHKCknau20/v5cwd/Zn3FRGtV6b4ZllRqPlcHWZ5JDLhyIK30y05wM3re1DOysAq28MawhrvXthfbkynt/lX/DMjXae+VZOktJnUqqr2BZVmgixByBJHKGKcXw0U2TXKZX3D/5M97t+JoMmA24wIowCCDiORBB1PIwXJjkzfmfudOC8qNSY0MbExoYoMFT5S3tIlD+L8EEdT3gpMchZZyXDLDG9rWW4+Ecl+U88NOvVZvvaWI7htWhxSnBUvdVAT7VuV46mm+hfOzlat+d/OgJsakmGpeYwASZIVQL3zWwII8zbrG+7ZHZLbhLXKrncKtkHwJv3wYw2eYwyLADppe1u7OKNPTtLxKrg3uFUr7FhYBeoHvh6SSM7d2B6ihEqkrbG+NJzHuvLawjIk2uk1KKoWY6O/ZTbthw5dmbAC+Z19YyAxzbbbbuQfJ9Tz51LJcNiwIqgu7WFkFhhHQHWGzZOypkvF2jJmoGRJINrak6ZQi/JrUiZs2pRGxFVRlsWADCWOHENM0zz5xHt9kaWk2UBdjhwkTWy1DhmNgORv5QJVNqswbTo5RQOKanENbgX5ZZ9YXN7N4adaVLzgQ7MVmLxKTIdQ63H1s/cYCSq9VlUTuQt5UxWIBsrKykDhGR1Nosbo7MFSJsp1V6FDNzzAczZiTMFiAQB2fF98CDF3yBrpCfunulUVsydPAWVTuSDMmA2dbG5lDK4ufa08Yh29uU1OeArNUZ3S+IeKsTl4R1jbm0csEqwRRYAZDLLIdOkKc1mvnrD1DFzh6v7TVKahS67OUzJKriu2bc21+EUKmUjHUH4x0PevdfEnbyBddWUao3PL7JhBmybX1vzHWE4fB0tPqVUWcP5wMOw94jhaVPxOXuBNvx8QAtMGjeyLEWPXrFxk5g3HUfn0hKKEm3w5eJ/KLVLWTUN0chdLHNSPAxmq6aMsrDN9OvUhLm69P8Aj/1x7DO0UNrScUo9VzHlr7o82dtQTRY8My2a8j3r1HdFhmjBFypTu+joy21YWXYm4Lm58hy8+pi/sHavzadib+yeyzLC5AGjDvBPpeNK6nwOQNL5eBzinNWOpKKlG3TOZGTi79nV59WsqU01jiVQCMJHFewUKdM7i0VqfeuV9aVUp/8Arxj1S8c6kbUmdmJN7qrKRfoL2XwBN/KHHZDkYQMjGalo4tPcaKmrlfyjwsubhDCVMKkA3CE5EXF8N7eERLXA8x015jIjx7oY90qVJlNiZeLG4xAkHK1swYNzkVwyPLQrpmueevn3xWppUvpZaGqb+pCA1SDzjTHDntCbSI8qXPQBpuLAcORwDiueVh8YS94tsUSLTtIDYZ7EAjJxh1xK2VjcWPjCJUWuy71KS3NO3+jCY1vFH/jVOWVUcsWUk3FsNja1+cWRNB0MKaawx1KrGpHdHgGbybD+dGWwmBDLDAAqSDiIN7g5aCAibv18s/RVJ8p0xfcTDdijYPDoaiUVZFJ0ITd2Ki1G2ZXszZzeExG/FnEv/wCa7Yl+2rMP8ymxe9bQz443E2GrVy7Qp6OPQp13ymVjyZkufIp2xI63MuYrDEpUkXa18+kZDDtggyJ18/o31AP1DGRohX39CZUNnYubs7brKan7Km+bypcwAtwO7EldeJ7AnuAiSftOtmf2la1uiotvQgwOoX+jT7i/hEWMcY5VptmqNGFj1+1IsaqpboomYQSctFt3R2OlkClpZVMhJwqMbE3ZnObEnnc3jlGwwGqZAOhmpfyN/wAo6kkzGb9Y26FOd5SfBxvtisqW2lDDkeGRflFOqo+cND1EiSn0sxEuB7TAZm8Btp7Zob2FTJU9C4HTS8bVXV7M5Nb7Kbp7o8i0tW0om2hFiDoRCxvVsyVMbtJYwYtVGinu7u6GnaiA5oQynmpBHqIXak3gypxvuRxqVerSey/H4CVOoGQ58Sn3eMRYfhDHULAqqprcQ00PidPKFM9FpNa5tRnz6gecDe4yI0I1ENm5wpqtXkzjMWs/usBGGYOktTwluoY94tCxMWKkxc7i4INwRkQRncHkYVKEXyjrwqSjwxm383eaiaSsyak1nVsSrbFKIw2DAE6gmx/dMKxEY9RdHV8WIkMGxGxbmXB1NvrRWlzeRyI90RWSsgSy7m8wWzGsNu7+1ZRwB3VGOVmyz0sIUntGlPPKMGU2IIIOYsRoQdRBTsBq59I7FqMGz1MphinTSstlIObEC4IyyCk+UF9nSzLnzZOJmlhJboXYs4LXDjEcyMlNjoSfCOb7n74yFlUq1ZdOyE0s+AsrTZjXxcF7CxOZGsPtHteRPqpb00+VOUymU4HUkNiDC4vcZdRC5Zdy6VsC78qlaJZk2FnlE2blaerKfC3Zj1jmW8M/6WiQaIif+67H8o6F8t0qwpQqnHNY4jnbDKFlFuXFN15xzPbhxVyAfVNv9KhfyjPNeb56FqrtQl7FHYs0me2egb8X8obqKtIyJyhL2K30rHqt/VjDCrxnrR8xp0mKSGiTU3iyrwu0M/ODMqbCbGouBo2BiAPG6tBIR7VP0E7+HM/CYyNNqN9BO/hv+ExkaqHDM1blCdRP9Gn3V+AicPFCkfgT7q/ARYDwhrI1PAR2ZUYJ0pujr8bfnDdvFvK1LLIk5zG58kH9dIRZDC4voNYI7Qqu0UDlqTzI7/j6Q+lUlGLiuDLW0tOrVjVmrtLAt1m35rsS8x3J1vFSftAumAvfO4LarlmB3HpFraElTbK2t/IX+FvUwBqDYjwF4ZHJJYDOzdqTZTYpLFetjwN4qcjDuKjHLRxqwBJAyvzt3RyxHtHXPk42qBRKhOavMGdtLgj4xdVXSz0ZNT9nw1tk3Zru137dAeefGKjEEEdY6Ou00+tn6WivtbaFOZM1SUxFSQuQLEZhbrYi9uRiLVbnx+Jn/wDAcFdT/D9TlVXLKkgg4gbEWN7+GsbU2wKuaLy6aay/aK4V9XsIb9y3WUzTGndrOmyZLi5BIMwvdFvncBFB5wxLVOQGmHCrX4ph4M8swYFTUtOyR1KWj8qcmcvn7nVKjFMMiXkWAactyBcXsobmIX8BNvo7dL4gfDqfKHc7bkIGV5pmOCcOFQWsL2zGnh3xJUuHZJjS2BX2FJBmEsMhl7I52hmn8SrK23Hr6GiOijJ2T9wVsvcwzFDTJnZ35BdPG51iWq3FVQT84t0xJ+hhgkzyLAkFrcvZReQUdSQbeBPIRW2jU6Dm1yBzsNW8L5DrHYempKPB0f4HTqP0/iVti9jLWWk4higK4kBFx9U66jMekANszqITLyDNFhzUhlYdCcxFuemecCtqUocYlzddf3h+ojmVaKizJX0qSvD/AAQ1u3p8zs7z5ziVfsy7klb2JtfvA1vpA2ZUMWLlmLa4rnFfxjQR4YUcxpBrYi2W/M/CDKvAnZxBlqR094i8rRiq5kzXTxFBOkfODFPNhfppkFZDwloamFkmRMrwNVz1idZkSwSbaTfQTv4b/hMZFXaEz6Gb/Df8JjI00OGZ63KE2lfgX7o+EWA8Uac8K+A+EEtl7OnVD4JEp5rdFGneSclHiYW1d4LrgsyZN0JPMj3Z5xhnXLHRb29Ln4ARptGS8p3ktk6cLAEEKw1FxkYGTKnhC9Q5/ryh0I2QuUiHaE25J5WIHmbflAeoN2bxt6ZRbmtkneb+mf6xQGbN35/nD4ozydzTFpDlu9SkSVbGyls7C1oTEF7Dvh6p5wVFUAmwA9kxdRi3kwa2rVhBeE3dvr0JnljVizH95ifdpFea4A5ARHNqHPso3nlFGdSzXPFkOg0gvauDBGjqKr/mNv3uzJW3J0l2eSuG9uLCCcs7jI2glI3/AJkwBaiRIqMP21tkf3dL99opyNnnnE8zZ4YWOp0Nrm500zPhCW035keiowcaajDFjTa0lJrfOaSQJEt1UNKvkGDYWK9FJi8KtmxM4zUm4GXQsAerEhb8gIt0Gw54khJiCUFQCYZrqoX2iScy3PpFGpqadW7FJhnzSVLzFyk3WwIAOZvYZ9Y6lOpSgoxi7t9cnTpONOKs+fzJ5c/CGeZmbYmC9NAAOV8lUdB3xGpbNnzmNm55LyCjooz9Opge1QCRduEHG7nQsPZAHQZkDuERzKwv+4trqDqB9t+rHl01h7n8+fOR/iokqZwJIUYyNSbiWD0A1Y+6KMzENXtbUKALeQ084tSFLWRbi+g0sOrHUeAz6nOCaUUmUM1ExureyPurp5m5hEqbmVtKYsjZbTM5KluugHiCbD0jJ27k1RctLv8AZD5+trQdq9pt4Duik868ZpQjERLSUm7so7KUqGVgQQ2h8BBAREGvr5HpG8c+vBqVxDpeHjomltBCnnxRm0cxUWYyMEcXVtQR1y0HjG9FLdzaWjueiKzH0UG0I2gvYNS5sTrMj2n3YryLikm5a+xiHiuK49Ir1MmZKOGdLeU3R1IPvyMBwa5QVJPg3r3+hm/cf8JjIp1s8dlMz+o34TGQ+jwxNbkA0om4Fs0qULDMAFrWGfOOh7G34+bSSsjCgUAYcILM3VjzPO8c0kz1CrdhoPhFqjqlY2XPDr0JOh8rQx3WULpy6ebluvmHtHZjdmJLHmSeJj5kwHrdbc8Pxi9WIcRvne1/E6iBoJeae8jyAz+ECIZEVbkVHRb+uQipLPET4xLPmXZm77AeH9CIZ64bjmLw1cCHyeUQu8sdWHvIjp0ynsYRNk7PDJKmXF/nMtLc8JF726XEdRrZVifGBJvobCndZAE6VFVntBqoo5nKW/pAqvoXVcTgIOWMgFj0Vb3Y5iKqQZUrFF59oYJk1aKWHazVBF8/7voq9/UwH2NKwntnsQP7IXBxNzbLkvx8IE7d2gWa7m+cKqSvLYh9GO2O58EVRPqZ18RviN2JIF793IDpFZKHsr2cG+tgRbvF9YrttFmNh7tYllyWPtNgHq36CNMHsd0LU23c1abitzGWXUD9begiUTupvn6nqegHTl4xtMlS7WUWI0NyT531iq6EEXN78+ufLpGmFW42NTP9w5QTLXPM/wBZ/p6xLMmljA6U9h0iUzjaygm8bFLBvjLBvNSKQPTr8TYRcWmOrHy5xAy8S3OeLIDRRf3kwivhXBK/JVn1KqbMGJ7jaHTc/dhKiQs9nZ8TkBMgqorWN+rHOFiooUmzACbG/lnrcR0jdiSJFOspNBe3eSST745PiXVuzMoz3ebgnmAo/YoistlxD+7RFGgHMZW8SI0qqhaeUxW0m2uAYRfy1iar2rJRuNgHIzFs7DOOW73bxvUORchAcl/XrFVBvAatSMMs3l741ciqNTInMGJFwxLI6rydTqLZdRyIjv8Au3vFJ2hISfLzByZDYmXMA4kN/UHmI+XFbW+kF92d5J1GZnZHhmrZl+qSM1Plnp1jXF2Ry27u59E70SpBpKi6SiRJm24VyPZtplrGQj028i1dDNccDdlNDSxopCHIE5kHWMi25MjOKKpgvs2aJYuThFz3k5dIHyxkPCLSsLLcaH1v/tCZu+C8FZ3C0oY1xHIG5zOgHXr4wOvhueZ/+38h74lnVgJswJGVwOnTrETUk6c/CLlmtl7OI5BQegyHlFEhknfgrU5u5Y6IMXi3IeZ+EVuxZj1Op/nDZRbBljGpxT8OX0eSMw1Jc/VGg65wNrJYVrBQoHIfmeZ74tv9Cvh+pBsaa0mbKmOMSSmxWGgJ1J/rlHR6jaMp+KWWm3zstksOru5wqO8Qg0bhWBGRvBU1gIIIUg6ggWtrYjp3Qp1bPg0wVkWpe8aoXYWwra5UuUxdMTHE59BzPKAdTtB62aELHCDiJ+wq6kd/KL9TOSZbtER7dR+kVkMuWGEpQt9cyS1s7XOndAVVdLJJRb54L1XVi1gLACwHQDQQA+fKJlyL2+MZXVdhl5RQpJKt7UCnTw5SLzqZUYjNK2rKtminrwiPDIpZumOUf3SSP9JygKaD7DesRiTNU6X8DBUF/SwNv+qI0Um7tN9aZNmeYUe7OC9Nu/SAW7MkfvTHP5wp0e0mT2lYeV4M0u315sPPKLWn6hUYeg37P2ZTpmkpF77XPqbxvvLJU0s3IXQYxYZ3Xw7rwGp9s9Ig2vti8p1vm4wgcyT0EWp33p3zcZm9xeafdb2tAh52fffLr6R0Pdn5OKmps08GmkkXu1u1Yfupy8Wt4GOpbC3Uo6MfQSFVjq7cc0+Ltp4Cwjp15J4FV9UlhZOC0O620KizSaaZY5h3ARfViMoY/mG1pCgNSlgNSjS29wa8dscXYkk2NrDpbWInlD+rRk8GBk/iJ3ufNO0a51ZnmhlmEm+MWNz0U6D9IXp9r3uDfvj6prqVCQrSkmseRVSAOpLCw+MDKzdulmDCaeRfqZKe4WiKnYrOpuZ8x3j1XBBHO4tH01L3P2cQT8xpw+h4DgPgt8vcY1kbKp5BJkU0mUcgcEtAbeNrxbbYWc03R3XqEpKh50lpa9jMILWH1GPs3v7o9jo28G0G+a1FySDJmi4NmHA2o0IjIqkgu5wCnkcI8B8IZdg7pPUTFRePEASJZUlUJtibPhGuvSATZSbj7I94ESdrOEqUJc50CggBDg4XzNyti2g1J0haS7L3KVdQTJMwy5iMJmIjL2XYG3C3McxaOgbN2G0tZfagFUQ2Xlcjn11MFtnVwqKeTMdVfEoJBAOF14SR0NxA3a1acZuThOh8s4pLI2OC3vHtFUQhAACMrAAARzKpnYmJgltfaLNkTe39XEA2eJYq5FhZkSrOimrxf2bs2ZONkwC2uJrHxA1I8IG0O+x528QvNz9IcqXcZMN5k/GeiAhPAt7Q8bDwi1M2BTABVU07/aJxK/ix190FU0VdYS12YHXiYq2o5gDvijP2fMl3NsSjmv5jUQ2VmyZsr2luv2lzEK+2ahu0tfhsCB8f6MNS6KbuzWlqjeDdM4OohbeqLHE5LMeZ7vjBHZNUTcjkdPzisqaH0q/TGGXSq2hjJ2y+q38o2o62W2TqVPVf0g5QyDqsxWl2JJszEW5YQCbwt030bFUTWQJsndZ6hyskFAtjMmXISWDkCbak8lGZPTWO2bs7jUtGAyKZk7QzppxTP+m+UvvwiFzdra0hZlPTSuIGYGchSMcyzcRvmQDht0wx0NJ19CD5w+lHBz69Xc7Lg3Yc4jZY37TrEc2ZDLCLmGXeIZqRNLcYB5/7xG+cSxLlF2I0MYxNswDG6S7zbcrXixMk5QMhuCZ8wD+f5HWB9XUdfU/rFraFweg6wA2wplqrC9j7R6dLjnFJTaLJFXbs36Cf3ypnnwGMgbtapvTTfuPccgcJ0MeQIyTJJHPKX2F8B8I3qfZNzpEVO/Av3R8BENXOGEjrrFbBuOm6FKy7NE+5IM97C/sqAouO4sGvA7blRiXIi/p7oi3DqHSTOszYQ6gXN0zUkixy118RHu1GBuSJV/v4fdcxV4Y1ZiKE0G5vnGlou1ksDPIjuvgv0uc3PhlFTD1glLG0pIszazCAFyt0Nmt3c/OK4MVq1ziF9LDD90aRIfUCeIjBR70zbWLWt7JJs45ZnRh3GD9PtqXUHs2KgnRr8IOfXTyy7o5uY1MMcUxWGrNXOty5jSxwm69DxSz6aeUCdrbMpqjNx2Ezkb3Q91/1jn0qodfZZl8CRF6Rt2euWPGOji/84ii1wSysW9pbtT5WdsaD6y9Ir7JyVm1voo1y/wB4v7J2oHIDe1yVuKWT+6uinygk6SiBjTAyjJk0J1/oRG+mFKwFqAxzBJ6ciIl2ZtmZLYcTK40YZN5xDPnEMfLKNZc4Nrkf65xQupSXA4U29gUrMaWomrfiHCrEiwYgZA58tYatkfKVIKhZjlHFva9k2PJtI5NWSiUIAv8AHXOKNJLJBHfzi6bSuSUlLo+mqTedWAOIZjkQR/OL8raiOQBbQm/ut7/dHzvsOeJJOEk31F/gOUNlPt1TbBPMtvszlOHwExM/JhF1NAVJtYOzfOVJAvpf3eESTJhNrG9+kcmpd5ZqNd1JXk0ohx7s7QybK3sluNRiF/H9YtdMo4tcjvTC2Z1t/ON2mZQtSt4UvYm/MXH5xck7TlsLA6dD+sQBNWBTrAxpa9mRM9m+fMm59lRzPfoI2rp91OE8Qta4Ns+ca7Lkq0zNu0Ity4bA5+sVcQ3Oebxq0kVMltVDju9k6eUZBT5UpShe2BBE0TFJ/eAxD1BNvCMhMY2bQxu5yyUeFfAfCIpku+Z0EWJa2RWYhRYZnw5AZk+Ee4r6AovMm3aEdw0XLnmYsAaKOR82o5conC0682aB7QxABFv9XgGdusC6iYgFlKyZYy4VBmv4cx8TG+2q8zZrOWsp9kAXOEZD3CBfYnW7XOgAAYnx5DqYW3djVhWIax7HkniS02x7+XlFFyOV/PWLdRLRchxHmRqx6L0UdecV+y5tl8BEAaqt/wA+gED58y7E8uXhE0+quCqiwOp6gcvCKsNhG2RU5XMjIyPLxcqexkZHhiENpblSCNQbjyhml16sLjpy7+o1ELAETg9MjFZK4UwhNU3JteIpchgDcX8Ijl1Z5xZkVViDrYg+kLaCmRyZpXQm3Q5wSkVqHJxb8P6iLDLJn5jJvRvPrFKq2RMXNeMejDxHPyg3JYvPs4MLo3rmPWLGzpRXEJ2hIw4s1OtxfTpFHZNG68ZJUHRb6jqw0AiSv2mrXGfsFcrYGvbUHPK2XiYF1clmD0r5qZoSc+/4iCUnbN7doufXmPMZwKXU9yxoDlFU2OVRjVI2rf2ZpH3sx+sWF2zUJmLOO4wnCJ5VY66G8XU2HyPlDYm+81MiCD3i49xghI37BWae0Mt+yfCMwS5tbAeusJa7QU+2I1my1Oawd7J4MXwxs2jv7LeiMoy+1mzMQcMOBAFIDg53Yk3GQtYxkI06WLHMaH4RkFSuUlBRwDp2q/dEbtzjIyLCTaNl1HgY8jIqXK6/kI9maRkZBAQxkZGRYqeRkZGRCGGMjIyIQ9EZHsZEIZHoj2MgEJJOsXBGRkBhNJmnlFR+UeRkRchN15xrGRkTsB7GRkZEIeGNpcZGQQrk1MZGRkFAnyf/2Q==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42863" y="-1195388"/>
            <a:ext cx="2571750" cy="24955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0662" name="AutoShape 6" descr="data:image/jpeg;base64,/9j/4AAQSkZJRgABAQAAAQABAAD/2wCEAAkGBxQTEhQUEhQWFBQVGBgbFxcXFxceFBcYFhgYFhoYGBocHCggGhwlHBUXITEiJSkrLi4uGB8zODMsNygtLisBCgoKDg0OGxAQGzQmHyQvNC8sLDQsLCwsLCwsLCwsLCwsLCwsLCwsLCwsLCwsLCwsLCwsLCwsLCwsLCwsLCwsLP/AABEIANEA2AMBIgACEQEDEQH/xAAcAAACAgMBAQAAAAAAAAAAAAAFBgMEAAIHAQj/xABJEAACAAQDBQUDCQUGBQQDAAABAgADBBESITEFBiJBURNhcYGRMqGxBxQjQlJyssHRJGJz4fAzQ1NjkvEVNIKT0lSis8IWg6P/xAAaAQACAwEBAAAAAAAAAAAAAAABAwACBAUG/8QAMREAAgEDBAAFAQYHAQAAAAAAAAECAxEhBBIxQRMiUXHwMgWBobHh8RQjQmGRwdEV/9oADAMBAAIRAxEAPwDoe72xqX5nTMaWnZjIkk3kpcky1uScOsEDsajDEGjpwOvYy/8AxjTdlZnzOlsf7iT0/wANYKuZnLSw6a84IMgxNkUZIHzOnz/ypX/jHp2RR/8Ao5H/AGZX6QSQvzHuESMTfQekQGQbK2HRNpSU/wD2Zf8A4xKd26P/ANJT/wDZl/8AjF6Ve+YA8ongFkLm1906JpUy9JT+w1rSkGYU9BATZW5lA9PIcU0oYpSN7I1KgnWHiqW6MOoPwMANzmvQUh/yJf4YkleOQxk0zm/yp7uSJCUplSpa4nmg2RRfhUi9hnzhI2fsmXMZsS2VEZ2wKuMhbZLfK5JGZjq3yyS/2emPSeR6y2/SEndiTilVwUfSdnLC3+wWbH6kLGCov5lkbqVtl2KVRRKpthU6WOEZg5xWemX7K+ghpkUyqljgtfhLoWIB+rlmR+sBq6Uow4ChBBvgVgtwxFrHO+mcVSe3dcs2t1rA+RTLf2V9BGm2adVkkhQDddAOsXaRczGm8Sfs7eK/GBCT3ok0tjOlzNhyu1XDJlYb8X0aZAZ9Mxa/ujzZO7kqaF7KUjksDbs0+pkdRn1gjtSbhZVF73xMARmoHs+d/dDBuzLU1CMh4QpwgZDochG5Ryc7dbgXDuwqI7PRBgMRsJK4mAIzGWXh4xFtzYUoUc8inlqeyJB7JQRe2htyjr8Bt81vQ1I6yzF7EOA7o7PltJfFLRiJjjNQdGI5iDP/AAuV/hS/9C/pEG5kv6Kb/FmfjaDWCOVVvvfuzqU0ti9gZ/wyV/hS/wDQv6R4dmSv8KX/AKF/SCWCNSsLyXshc3loJa0zkS0BumYVQc2HdB7c3ZMttnSW7KUXJc4mlqxtiPUZm2l8oH71J+yt3vL/ABQz7kyj/wANpLXuU5WvmTpfKN+mvs+8wanE0CxsOUaiQBJTJBiUomQLEktYa4QPfFrZmyZLzJ03sZLIWYIOzQWUc7WzGVgR3xdoULCqe1sRwqCeElL55cvZFu6LlBS9nLRQFuFsxGQzuTbzMaUrYM910K9RRSjSVL9jLNkmYWwSw4soGQA63N49i9MRDs6db/CnDEfayvz8hHsFKwEdG3YRfmdLxD+wk/8AxrBUS9M+XTpAjdll+Z0vDn2Enn/lrBhQpAOmo1iwDVE14vjEj6+0PfEIdeh9Y9mOt8wdOvdEITy8jmR6mJQ46iK0sqTbPPqfdaPVlrYcI5chy05RCxYYwt7mD9hpx9lMP+kkflDLC1uV/wAoo6POHpNcQHwRcgH5XkvSST0qB75biEz5P5RNRNH1ewbF5suD1N4evlWW9CO6dLPrcfnHK6jer5pStIpsqicxM2bzloowoqdWsWP7t4xuO6svY1xmo0S1PmKk+ZIvLmOhuykYgt7XGtrg8uUBtqKOAhVW4a4QWF8WuusLFPUvIZZss2ZcxfO/UEcwecOW2qxJwkulheXcjK4JN7GwGcWqwUKdkVpSc6lwXRJxGPN5Zf7M/ivxizQJxHwjN5k/ZZn/AE/GMkH517mua8j9jpO2aNe2D4sF5ZU55sThwm5+yfjDXuxICNLtlw93npzvnC7trZLzpkppahrSmDXIAuyrYZ9c/SGXZ8orPkBQCACHNs7BbL4aR13FYf8AY48ZNtxt3/nH7jVAje3/AJOf9w/lBeBG9h/ZJ33PzEVQw4xuUv0M7+NM/G0GisCtxx9BO/jTPxvBrDHLqLzP3f5nTp/SvZfkViseFYmIjQiF2GAXexf2U/fT8zDTuwhGy6S179h9X2sx9XvzhY3wyph98e5WMOexXWVs+jZslWQl/wDqAjoadeT7znal+f7jT5pgp0Ukky1zJsCxAJJPIEmN6OW7yxjuuNBlYXXEOR52BA8olavQNKDNhMwC0s2xczc2vYWB9IllOGnBSDwKGxZW4jbh65CNHOTMBtr0SJRTZQyAkvbqSqE59TGQPlzJzrWmabj5vN4MNglg1vPMiMgtWwNqQcJbWdE3NmTjRUvaIoIkys1IKkYBh1zBta8GXMywsAc88wLC2o658oS93qGnWjp+1nhrypV8bsSLoLKLNkP0i1VyKGbJe9SVlrNVmMt3ADFCoXnkRy6iGbU/2FN/LjSzTbiwHfcj1GUbTGbLMadRCAJOzA2dVMYzORLG+V7AWygwu79FPlSH43RJeFDcg4Qx9oa3vcRHBL9iJ3/cY0nPcXKWxfazty849M/MC45cxnc8uKKNFsenQAy5VrEEZC+Ie+8L+8G+HZsi0yh2c2BbMWBN7KLa52PcekJqTjBXY2nTlN2Q9gwt7m/2M0H6tRPH/wDRj+cc3mb9VJe4mOuegAt6WzjoPyf1PaU8yZpjnOxFrWLWJ8r3ikaql5Qum0rkHymJehb+JK/HHzfV1ALFs7ljl5mPpD5RXvQzh0Ms+jiOKbZo+1QEDiS5XvB9oe4HyhSqqNWz7/UZ4bnTuuv0FHCcN29pjbwHQQY2JOyMsnNRdb625jyipNlfRo37x+H+0VyxUhlHECD6degh1anvjYTSqbZXG7Z68R8P0jzeRf2Wb4D4iN9jzA9mXRlJ8MxcRvvIv7JO+6PiI5cMTV/U6k7OD9jqlZUMvzcK1sWA2F87IpsbfVN/GGGSwE1LsquRfBi4iq3xWHMAn3Qs7XsZVOC/Zs0pSrYsPCEQvxaAgZ3OnnFqsqX+cdogU9mOBLAOQMRIAJyLhhbvsfHso4+e/nxjS1ecsrC9ib6Xvb4e+B+8FXjo5xAyw5HqMQEUt4GZJaTEUCWoLTVvmFIBC5ZEE5HvtG+2Jl9nuwGHEgNjrxODn35iJYt1c5vuKP2eb/GmfjaDJECNw/8AlX75r/iaDJjkz+p+7OlD6V7EJEaERKY0aKDRf35NqVfvH3I0PtOgFBTg3sKZLiwN7oow2Ot7284578ojWpk7zM90v+cdD2uxl7ORh9SRJPmAv5/COjpleCObqnabZQ2G6zKh1wgWRdMwU4V7IE52XW41vHmyXZ6g3tdDMU2+wETAp8DfzvBDZNDhrGOIYUky75W5MCT6X8o03Xlq3bTkUqJriwOoAv8AHW0aaf0yv8z/AMMsuVb5gGOmW0u6VM/90t2jIs11Sr0taUJGCXMViF1IRs+8WyvHsBmicm5ZXp+SJdm7Ukimp0FFNqGEmTfCOH+zXO5y6wdlzVFO8xKLNgrGVfjZgSLMLZEA6xm6jVJoae6qjdjKw2sVK4Ft33taCtPLqOyCzZi9rhN2QYVxZcSg3w+d4tux+pS3zAKlT5rAMNnqtwDxMpOeoyF7xcSdP7NCKZAxL3XkouLc+YufKLslJmEh5gvmLqbm3L/qirXVryxLwsbGYqsxAJAKsbnzC+sC9yXzYBb+1lUKS0lGAs3atKzKryC2zN+6BFfOk0dHJqZvtNLlhQLF3fBkik+BJPLO8K20t9KuZVukqa6qzocK5YcrYVJ0HCSYVtq1sybLVZ07tGliYVzGEO9sZUgWK5L5wudJT5JSrtLdHseN196qaslNTzpMmS0kXUs4JdLkGznDxrlcd94eNh7fkhOzk9mygZ4CNBZb5a52F+sfO02WFKYbEg3sVuMjll0+MPvya7VlEzJbOqTDKVUViB2jGe0wiVfWwtl3iEypbZLb8wNVTdyOm8m1GnUU4MLNhFxlcEMpz6H9Y54IZ698qxO8/hS8LMc+pfdk6NNJRwC9r0i9kcI+sWPiendC2ygjPTn4DMw7OAciLiFfadF2ZI1W4se7M/lHR09bxI2fKOfqKWyV1wy3uXVHtWltkGBKDodSO7LPyg9vGv7JP+5+YhIEwqwdTZ1IYeIN8/60h2patK6mmKpwMwwuNcBOdwOamxtGevT2zU+ux9Cpug4d9HXKHZwmLTTGJIWnRQh9nilpxfey1j3aCp2r4pbE9pIs+G4vdbG987WFzyjldJI2pLAEraDYVAAU6ADIDMHKCknau20/v5cwd/Zn3FRGtV6b4ZllRqPlcHWZ5JDLhyIK30y05wM3re1DOysAq28MawhrvXthfbkynt/lX/DMjXae+VZOktJnUqqr2BZVmgixByBJHKGKcXw0U2TXKZX3D/5M97t+JoMmA24wIowCCDiORBB1PIwXJjkzfmfudOC8qNSY0MbExoYoMFT5S3tIlD+L8EEdT3gpMchZZyXDLDG9rWW4+Ecl+U88NOvVZvvaWI7htWhxSnBUvdVAT7VuV46mm+hfOzlat+d/OgJsakmGpeYwASZIVQL3zWwII8zbrG+7ZHZLbhLXKrncKtkHwJv3wYw2eYwyLADppe1u7OKNPTtLxKrg3uFUr7FhYBeoHvh6SSM7d2B6ihEqkrbG+NJzHuvLawjIk2uk1KKoWY6O/ZTbthw5dmbAC+Z19YyAxzbbbbuQfJ9Tz51LJcNiwIqgu7WFkFhhHQHWGzZOypkvF2jJmoGRJINrak6ZQi/JrUiZs2pRGxFVRlsWADCWOHENM0zz5xHt9kaWk2UBdjhwkTWy1DhmNgORv5QJVNqswbTo5RQOKanENbgX5ZZ9YXN7N4adaVLzgQ7MVmLxKTIdQ63H1s/cYCSq9VlUTuQt5UxWIBsrKykDhGR1Nosbo7MFSJsp1V6FDNzzAczZiTMFiAQB2fF98CDF3yBrpCfunulUVsydPAWVTuSDMmA2dbG5lDK4ufa08Yh29uU1OeArNUZ3S+IeKsTl4R1jbm0csEqwRRYAZDLLIdOkKc1mvnrD1DFzh6v7TVKahS67OUzJKriu2bc21+EUKmUjHUH4x0PevdfEnbyBddWUao3PL7JhBmybX1vzHWE4fB0tPqVUWcP5wMOw94jhaVPxOXuBNvx8QAtMGjeyLEWPXrFxk5g3HUfn0hKKEm3w5eJ/KLVLWTUN0chdLHNSPAxmq6aMsrDN9OvUhLm69P8Aj/1x7DO0UNrScUo9VzHlr7o82dtQTRY8My2a8j3r1HdFhmjBFypTu+joy21YWXYm4Lm58hy8+pi/sHavzadib+yeyzLC5AGjDvBPpeNK6nwOQNL5eBzinNWOpKKlG3TOZGTi79nV59WsqU01jiVQCMJHFewUKdM7i0VqfeuV9aVUp/8Arxj1S8c6kbUmdmJN7qrKRfoL2XwBN/KHHZDkYQMjGalo4tPcaKmrlfyjwsubhDCVMKkA3CE5EXF8N7eERLXA8x015jIjx7oY90qVJlNiZeLG4xAkHK1swYNzkVwyPLQrpmueevn3xWppUvpZaGqb+pCA1SDzjTHDntCbSI8qXPQBpuLAcORwDiueVh8YS94tsUSLTtIDYZ7EAjJxh1xK2VjcWPjCJUWuy71KS3NO3+jCY1vFH/jVOWVUcsWUk3FsNja1+cWRNB0MKaawx1KrGpHdHgGbybD+dGWwmBDLDAAqSDiIN7g5aCAibv18s/RVJ8p0xfcTDdijYPDoaiUVZFJ0ITd2Ki1G2ZXszZzeExG/FnEv/wCa7Yl+2rMP8ymxe9bQz443E2GrVy7Qp6OPQp13ymVjyZkufIp2xI63MuYrDEpUkXa18+kZDDtggyJ18/o31AP1DGRohX39CZUNnYubs7brKan7Km+bypcwAtwO7EldeJ7AnuAiSftOtmf2la1uiotvQgwOoX+jT7i/hEWMcY5VptmqNGFj1+1IsaqpboomYQSctFt3R2OlkClpZVMhJwqMbE3ZnObEnnc3jlGwwGqZAOhmpfyN/wAo6kkzGb9Y26FOd5SfBxvtisqW2lDDkeGRflFOqo+cND1EiSn0sxEuB7TAZm8Btp7Zob2FTJU9C4HTS8bVXV7M5Nb7Kbp7o8i0tW0om2hFiDoRCxvVsyVMbtJYwYtVGinu7u6GnaiA5oQynmpBHqIXak3gypxvuRxqVerSey/H4CVOoGQ58Sn3eMRYfhDHULAqqprcQ00PidPKFM9FpNa5tRnz6gecDe4yI0I1ENm5wpqtXkzjMWs/usBGGYOktTwluoY94tCxMWKkxc7i4INwRkQRncHkYVKEXyjrwqSjwxm383eaiaSsyak1nVsSrbFKIw2DAE6gmx/dMKxEY9RdHV8WIkMGxGxbmXB1NvrRWlzeRyI90RWSsgSy7m8wWzGsNu7+1ZRwB3VGOVmyz0sIUntGlPPKMGU2IIIOYsRoQdRBTsBq59I7FqMGz1MphinTSstlIObEC4IyyCk+UF9nSzLnzZOJmlhJboXYs4LXDjEcyMlNjoSfCOb7n74yFlUq1ZdOyE0s+AsrTZjXxcF7CxOZGsPtHteRPqpb00+VOUymU4HUkNiDC4vcZdRC5Zdy6VsC78qlaJZk2FnlE2blaerKfC3Zj1jmW8M/6WiQaIif+67H8o6F8t0qwpQqnHNY4jnbDKFlFuXFN15xzPbhxVyAfVNv9KhfyjPNeb56FqrtQl7FHYs0me2egb8X8obqKtIyJyhL2K30rHqt/VjDCrxnrR8xp0mKSGiTU3iyrwu0M/ODMqbCbGouBo2BiAPG6tBIR7VP0E7+HM/CYyNNqN9BO/hv+ExkaqHDM1blCdRP9Gn3V+AicPFCkfgT7q/ARYDwhrI1PAR2ZUYJ0pujr8bfnDdvFvK1LLIk5zG58kH9dIRZDC4voNYI7Qqu0UDlqTzI7/j6Q+lUlGLiuDLW0tOrVjVmrtLAt1m35rsS8x3J1vFSftAumAvfO4LarlmB3HpFraElTbK2t/IX+FvUwBqDYjwF4ZHJJYDOzdqTZTYpLFetjwN4qcjDuKjHLRxqwBJAyvzt3RyxHtHXPk42qBRKhOavMGdtLgj4xdVXSz0ZNT9nw1tk3Zru137dAeefGKjEEEdY6Ou00+tn6WivtbaFOZM1SUxFSQuQLEZhbrYi9uRiLVbnx+Jn/wDAcFdT/D9TlVXLKkgg4gbEWN7+GsbU2wKuaLy6aay/aK4V9XsIb9y3WUzTGndrOmyZLi5BIMwvdFvncBFB5wxLVOQGmHCrX4ph4M8swYFTUtOyR1KWj8qcmcvn7nVKjFMMiXkWAactyBcXsobmIX8BNvo7dL4gfDqfKHc7bkIGV5pmOCcOFQWsL2zGnh3xJUuHZJjS2BX2FJBmEsMhl7I52hmn8SrK23Hr6GiOijJ2T9wVsvcwzFDTJnZ35BdPG51iWq3FVQT84t0xJ+hhgkzyLAkFrcvZReQUdSQbeBPIRW2jU6Dm1yBzsNW8L5DrHYempKPB0f4HTqP0/iVti9jLWWk4higK4kBFx9U66jMekANszqITLyDNFhzUhlYdCcxFuemecCtqUocYlzddf3h+ojmVaKizJX0qSvD/AAQ1u3p8zs7z5ziVfsy7klb2JtfvA1vpA2ZUMWLlmLa4rnFfxjQR4YUcxpBrYi2W/M/CDKvAnZxBlqR094i8rRiq5kzXTxFBOkfODFPNhfppkFZDwloamFkmRMrwNVz1idZkSwSbaTfQTv4b/hMZFXaEz6Gb/Df8JjI00OGZ63KE2lfgX7o+EWA8Uac8K+A+EEtl7OnVD4JEp5rdFGneSclHiYW1d4LrgsyZN0JPMj3Z5xhnXLHRb29Ln4ARptGS8p3ktk6cLAEEKw1FxkYGTKnhC9Q5/ryh0I2QuUiHaE25J5WIHmbflAeoN2bxt6ZRbmtkneb+mf6xQGbN35/nD4ozydzTFpDlu9SkSVbGyls7C1oTEF7Dvh6p5wVFUAmwA9kxdRi3kwa2rVhBeE3dvr0JnljVizH95ifdpFea4A5ARHNqHPso3nlFGdSzXPFkOg0gvauDBGjqKr/mNv3uzJW3J0l2eSuG9uLCCcs7jI2glI3/AJkwBaiRIqMP21tkf3dL99opyNnnnE8zZ4YWOp0Nrm500zPhCW035keiowcaajDFjTa0lJrfOaSQJEt1UNKvkGDYWK9FJi8KtmxM4zUm4GXQsAerEhb8gIt0Gw54khJiCUFQCYZrqoX2iScy3PpFGpqadW7FJhnzSVLzFyk3WwIAOZvYZ9Y6lOpSgoxi7t9cnTpONOKs+fzJ5c/CGeZmbYmC9NAAOV8lUdB3xGpbNnzmNm55LyCjooz9Opge1QCRduEHG7nQsPZAHQZkDuERzKwv+4trqDqB9t+rHl01h7n8+fOR/iokqZwJIUYyNSbiWD0A1Y+6KMzENXtbUKALeQ084tSFLWRbi+g0sOrHUeAz6nOCaUUmUM1ExureyPurp5m5hEqbmVtKYsjZbTM5KluugHiCbD0jJ27k1RctLv8AZD5+trQdq9pt4Duik868ZpQjERLSUm7so7KUqGVgQQ2h8BBAREGvr5HpG8c+vBqVxDpeHjomltBCnnxRm0cxUWYyMEcXVtQR1y0HjG9FLdzaWjueiKzH0UG0I2gvYNS5sTrMj2n3YryLikm5a+xiHiuK49Ir1MmZKOGdLeU3R1IPvyMBwa5QVJPg3r3+hm/cf8JjIp1s8dlMz+o34TGQ+jwxNbkA0om4Fs0qULDMAFrWGfOOh7G34+bSSsjCgUAYcILM3VjzPO8c0kz1CrdhoPhFqjqlY2XPDr0JOh8rQx3WULpy6ebluvmHtHZjdmJLHmSeJj5kwHrdbc8Pxi9WIcRvne1/E6iBoJeae8jyAz+ECIZEVbkVHRb+uQipLPET4xLPmXZm77AeH9CIZ64bjmLw1cCHyeUQu8sdWHvIjp0ynsYRNk7PDJKmXF/nMtLc8JF726XEdRrZVifGBJvobCndZAE6VFVntBqoo5nKW/pAqvoXVcTgIOWMgFj0Vb3Y5iKqQZUrFF59oYJk1aKWHazVBF8/7voq9/UwH2NKwntnsQP7IXBxNzbLkvx8IE7d2gWa7m+cKqSvLYh9GO2O58EVRPqZ18RviN2JIF793IDpFZKHsr2cG+tgRbvF9YrttFmNh7tYllyWPtNgHq36CNMHsd0LU23c1abitzGWXUD9begiUTupvn6nqegHTl4xtMlS7WUWI0NyT531iq6EEXN78+ufLpGmFW42NTP9w5QTLXPM/wBZ/p6xLMmljA6U9h0iUzjaygm8bFLBvjLBvNSKQPTr8TYRcWmOrHy5xAy8S3OeLIDRRf3kwivhXBK/JVn1KqbMGJ7jaHTc/dhKiQs9nZ8TkBMgqorWN+rHOFiooUmzACbG/lnrcR0jdiSJFOspNBe3eSST745PiXVuzMoz3ebgnmAo/YoistlxD+7RFGgHMZW8SI0qqhaeUxW0m2uAYRfy1iar2rJRuNgHIzFs7DOOW73bxvUORchAcl/XrFVBvAatSMMs3l741ciqNTInMGJFwxLI6rydTqLZdRyIjv8Au3vFJ2hISfLzByZDYmXMA4kN/UHmI+XFbW+kF92d5J1GZnZHhmrZl+qSM1Plnp1jXF2Ry27u59E70SpBpKi6SiRJm24VyPZtplrGQj028i1dDNccDdlNDSxopCHIE5kHWMi25MjOKKpgvs2aJYuThFz3k5dIHyxkPCLSsLLcaH1v/tCZu+C8FZ3C0oY1xHIG5zOgHXr4wOvhueZ/+38h74lnVgJswJGVwOnTrETUk6c/CLlmtl7OI5BQegyHlFEhknfgrU5u5Y6IMXi3IeZ+EVuxZj1Op/nDZRbBljGpxT8OX0eSMw1Jc/VGg65wNrJYVrBQoHIfmeZ74tv9Cvh+pBsaa0mbKmOMSSmxWGgJ1J/rlHR6jaMp+KWWm3zstksOru5wqO8Qg0bhWBGRvBU1gIIIUg6ggWtrYjp3Qp1bPg0wVkWpe8aoXYWwra5UuUxdMTHE59BzPKAdTtB62aELHCDiJ+wq6kd/KL9TOSZbtER7dR+kVkMuWGEpQt9cyS1s7XOndAVVdLJJRb54L1XVi1gLACwHQDQQA+fKJlyL2+MZXVdhl5RQpJKt7UCnTw5SLzqZUYjNK2rKtminrwiPDIpZumOUf3SSP9JygKaD7DesRiTNU6X8DBUF/SwNv+qI0Um7tN9aZNmeYUe7OC9Nu/SAW7MkfvTHP5wp0e0mT2lYeV4M0u315sPPKLWn6hUYeg37P2ZTpmkpF77XPqbxvvLJU0s3IXQYxYZ3Xw7rwGp9s9Ig2vti8p1vm4wgcyT0EWp33p3zcZm9xeafdb2tAh52fffLr6R0Pdn5OKmps08GmkkXu1u1Yfupy8Wt4GOpbC3Uo6MfQSFVjq7cc0+Ltp4Cwjp15J4FV9UlhZOC0O620KizSaaZY5h3ARfViMoY/mG1pCgNSlgNSjS29wa8dscXYkk2NrDpbWInlD+rRk8GBk/iJ3ufNO0a51ZnmhlmEm+MWNz0U6D9IXp9r3uDfvj6prqVCQrSkmseRVSAOpLCw+MDKzdulmDCaeRfqZKe4WiKnYrOpuZ8x3j1XBBHO4tH01L3P2cQT8xpw+h4DgPgt8vcY1kbKp5BJkU0mUcgcEtAbeNrxbbYWc03R3XqEpKh50lpa9jMILWH1GPs3v7o9jo28G0G+a1FySDJmi4NmHA2o0IjIqkgu5wCnkcI8B8IZdg7pPUTFRePEASJZUlUJtibPhGuvSATZSbj7I94ESdrOEqUJc50CggBDg4XzNyti2g1J0haS7L3KVdQTJMwy5iMJmIjL2XYG3C3McxaOgbN2G0tZfagFUQ2Xlcjn11MFtnVwqKeTMdVfEoJBAOF14SR0NxA3a1acZuThOh8s4pLI2OC3vHtFUQhAACMrAAARzKpnYmJgltfaLNkTe39XEA2eJYq5FhZkSrOimrxf2bs2ZONkwC2uJrHxA1I8IG0O+x528QvNz9IcqXcZMN5k/GeiAhPAt7Q8bDwi1M2BTABVU07/aJxK/ix190FU0VdYS12YHXiYq2o5gDvijP2fMl3NsSjmv5jUQ2VmyZsr2luv2lzEK+2ahu0tfhsCB8f6MNS6KbuzWlqjeDdM4OohbeqLHE5LMeZ7vjBHZNUTcjkdPzisqaH0q/TGGXSq2hjJ2y+q38o2o62W2TqVPVf0g5QyDqsxWl2JJszEW5YQCbwt030bFUTWQJsndZ6hyskFAtjMmXISWDkCbak8lGZPTWO2bs7jUtGAyKZk7QzppxTP+m+UvvwiFzdra0hZlPTSuIGYGchSMcyzcRvmQDht0wx0NJ19CD5w+lHBz69Xc7Lg3Yc4jZY37TrEc2ZDLCLmGXeIZqRNLcYB5/7xG+cSxLlF2I0MYxNswDG6S7zbcrXixMk5QMhuCZ8wD+f5HWB9XUdfU/rFraFweg6wA2wplqrC9j7R6dLjnFJTaLJFXbs36Cf3ypnnwGMgbtapvTTfuPccgcJ0MeQIyTJJHPKX2F8B8I3qfZNzpEVO/Av3R8BENXOGEjrrFbBuOm6FKy7NE+5IM97C/sqAouO4sGvA7blRiXIi/p7oi3DqHSTOszYQ6gXN0zUkixy118RHu1GBuSJV/v4fdcxV4Y1ZiKE0G5vnGlou1ksDPIjuvgv0uc3PhlFTD1glLG0pIszazCAFyt0Nmt3c/OK4MVq1ziF9LDD90aRIfUCeIjBR70zbWLWt7JJs45ZnRh3GD9PtqXUHs2KgnRr8IOfXTyy7o5uY1MMcUxWGrNXOty5jSxwm69DxSz6aeUCdrbMpqjNx2Ezkb3Q91/1jn0qodfZZl8CRF6Rt2euWPGOji/84ii1wSysW9pbtT5WdsaD6y9Ir7JyVm1voo1y/wB4v7J2oHIDe1yVuKWT+6uinygk6SiBjTAyjJk0J1/oRG+mFKwFqAxzBJ6ciIl2ZtmZLYcTK40YZN5xDPnEMfLKNZc4Nrkf65xQupSXA4U29gUrMaWomrfiHCrEiwYgZA58tYatkfKVIKhZjlHFva9k2PJtI5NWSiUIAv8AHXOKNJLJBHfzi6bSuSUlLo+mqTedWAOIZjkQR/OL8raiOQBbQm/ut7/dHzvsOeJJOEk31F/gOUNlPt1TbBPMtvszlOHwExM/JhF1NAVJtYOzfOVJAvpf3eESTJhNrG9+kcmpd5ZqNd1JXk0ohx7s7QybK3sluNRiF/H9YtdMo4tcjvTC2Z1t/ON2mZQtSt4UvYm/MXH5xck7TlsLA6dD+sQBNWBTrAxpa9mRM9m+fMm59lRzPfoI2rp91OE8Qta4Ns+ca7Lkq0zNu0Ity4bA5+sVcQ3Oebxq0kVMltVDju9k6eUZBT5UpShe2BBE0TFJ/eAxD1BNvCMhMY2bQxu5yyUeFfAfCIpku+Z0EWJa2RWYhRYZnw5AZk+Ee4r6AovMm3aEdw0XLnmYsAaKOR82o5conC0682aB7QxABFv9XgGdusC6iYgFlKyZYy4VBmv4cx8TG+2q8zZrOWsp9kAXOEZD3CBfYnW7XOgAAYnx5DqYW3djVhWIax7HkniS02x7+XlFFyOV/PWLdRLRchxHmRqx6L0UdecV+y5tl8BEAaqt/wA+gED58y7E8uXhE0+quCqiwOp6gcvCKsNhG2RU5XMjIyPLxcqexkZHhiENpblSCNQbjyhml16sLjpy7+o1ELAETg9MjFZK4UwhNU3JteIpchgDcX8Ijl1Z5xZkVViDrYg+kLaCmRyZpXQm3Q5wSkVqHJxb8P6iLDLJn5jJvRvPrFKq2RMXNeMejDxHPyg3JYvPs4MLo3rmPWLGzpRXEJ2hIw4s1OtxfTpFHZNG68ZJUHRb6jqw0AiSv2mrXGfsFcrYGvbUHPK2XiYF1clmD0r5qZoSc+/4iCUnbN7doufXmPMZwKXU9yxoDlFU2OVRjVI2rf2ZpH3sx+sWF2zUJmLOO4wnCJ5VY66G8XU2HyPlDYm+81MiCD3i49xghI37BWae0Mt+yfCMwS5tbAeusJa7QU+2I1my1Oawd7J4MXwxs2jv7LeiMoy+1mzMQcMOBAFIDg53Yk3GQtYxkI06WLHMaH4RkFSuUlBRwDp2q/dEbtzjIyLCTaNl1HgY8jIqXK6/kI9maRkZBAQxkZGRYqeRkZGRCGGMjIyIQ9EZHsZEIZHoj2MgEJJOsXBGRkBhNJmnlFR+UeRkRchN15xrGRkTsB7GRkZEIeGNpcZGQQrk1MZGRkFAnyf/2Q==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42863" y="-1195388"/>
            <a:ext cx="2571750" cy="24955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0664" name="AutoShape 8" descr="data:image/jpeg;base64,/9j/4AAQSkZJRgABAQAAAQABAAD/2wCEAAkGBxQTEhQUEhQWFBQVGBgbFxcXFxceFBcYFhgYFhoYGBocHCggGhwlHBUXITEiJSkrLi4uGB8zODMsNygtLisBCgoKDg0OGxAQGzQmHyQvNC8sLDQsLCwsLCwsLCwsLCwsLCwsLCwsLCwsLCwsLCwsLCwsLCwsLCwsLCwsLCwsLP/AABEIANEA2AMBIgACEQEDEQH/xAAcAAACAgMBAQAAAAAAAAAAAAAFBgMEAAIHAQj/xABJEAACAAQDBQUDCQUGBQQDAAABAgADBBESITEFBiJBURNhcYGRMqGxBxQjQlJyssHRJGJz4fAzQ1NjkvEVNIKT0lSis8IWg6P/xAAaAQACAwEBAAAAAAAAAAAAAAABAwACBAUG/8QAMREAAgEDBAAFAQYHAQAAAAAAAAECAxEhBBIxQRMiUXHwMgWBobHh8RQjQmGRwdEV/9oADAMBAAIRAxEAPwDoe72xqX5nTMaWnZjIkk3kpcky1uScOsEDsajDEGjpwOvYy/8AxjTdlZnzOlsf7iT0/wANYKuZnLSw6a84IMgxNkUZIHzOnz/ypX/jHp2RR/8Ao5H/AGZX6QSQvzHuESMTfQekQGQbK2HRNpSU/wD2Zf8A4xKd26P/ANJT/wDZl/8AjF6Ve+YA8ongFkLm1906JpUy9JT+w1rSkGYU9BATZW5lA9PIcU0oYpSN7I1KgnWHiqW6MOoPwMANzmvQUh/yJf4YkleOQxk0zm/yp7uSJCUplSpa4nmg2RRfhUi9hnzhI2fsmXMZsS2VEZ2wKuMhbZLfK5JGZjq3yyS/2emPSeR6y2/SEndiTilVwUfSdnLC3+wWbH6kLGCov5lkbqVtl2KVRRKpthU6WOEZg5xWemX7K+ghpkUyqljgtfhLoWIB+rlmR+sBq6Uow4ChBBvgVgtwxFrHO+mcVSe3dcs2t1rA+RTLf2V9BGm2adVkkhQDddAOsXaRczGm8Sfs7eK/GBCT3ok0tjOlzNhyu1XDJlYb8X0aZAZ9Mxa/ujzZO7kqaF7KUjksDbs0+pkdRn1gjtSbhZVF73xMARmoHs+d/dDBuzLU1CMh4QpwgZDochG5Ryc7dbgXDuwqI7PRBgMRsJK4mAIzGWXh4xFtzYUoUc8inlqeyJB7JQRe2htyjr8Bt81vQ1I6yzF7EOA7o7PltJfFLRiJjjNQdGI5iDP/AAuV/hS/9C/pEG5kv6Kb/FmfjaDWCOVVvvfuzqU0ti9gZ/wyV/hS/wDQv6R4dmSv8KX/AKF/SCWCNSsLyXshc3loJa0zkS0BumYVQc2HdB7c3ZMttnSW7KUXJc4mlqxtiPUZm2l8oH71J+yt3vL/ABQz7kyj/wANpLXuU5WvmTpfKN+mvs+8wanE0CxsOUaiQBJTJBiUomQLEktYa4QPfFrZmyZLzJ03sZLIWYIOzQWUc7WzGVgR3xdoULCqe1sRwqCeElL55cvZFu6LlBS9nLRQFuFsxGQzuTbzMaUrYM910K9RRSjSVL9jLNkmYWwSw4soGQA63N49i9MRDs6db/CnDEfayvz8hHsFKwEdG3YRfmdLxD+wk/8AxrBUS9M+XTpAjdll+Z0vDn2Enn/lrBhQpAOmo1iwDVE14vjEj6+0PfEIdeh9Y9mOt8wdOvdEITy8jmR6mJQ46iK0sqTbPPqfdaPVlrYcI5chy05RCxYYwt7mD9hpx9lMP+kkflDLC1uV/wAoo6POHpNcQHwRcgH5XkvSST0qB75biEz5P5RNRNH1ewbF5suD1N4evlWW9CO6dLPrcfnHK6jer5pStIpsqicxM2bzloowoqdWsWP7t4xuO6svY1xmo0S1PmKk+ZIvLmOhuykYgt7XGtrg8uUBtqKOAhVW4a4QWF8WuusLFPUvIZZss2ZcxfO/UEcwecOW2qxJwkulheXcjK4JN7GwGcWqwUKdkVpSc6lwXRJxGPN5Zf7M/ivxizQJxHwjN5k/ZZn/AE/GMkH517mua8j9jpO2aNe2D4sF5ZU55sThwm5+yfjDXuxICNLtlw93npzvnC7trZLzpkppahrSmDXIAuyrYZ9c/SGXZ8orPkBQCACHNs7BbL4aR13FYf8AY48ZNtxt3/nH7jVAje3/AJOf9w/lBeBG9h/ZJ33PzEVQw4xuUv0M7+NM/G0GisCtxx9BO/jTPxvBrDHLqLzP3f5nTp/SvZfkViseFYmIjQiF2GAXexf2U/fT8zDTuwhGy6S179h9X2sx9XvzhY3wyph98e5WMOexXWVs+jZslWQl/wDqAjoadeT7znal+f7jT5pgp0Ukky1zJsCxAJJPIEmN6OW7yxjuuNBlYXXEOR52BA8olavQNKDNhMwC0s2xczc2vYWB9IllOGnBSDwKGxZW4jbh65CNHOTMBtr0SJRTZQyAkvbqSqE59TGQPlzJzrWmabj5vN4MNglg1vPMiMgtWwNqQcJbWdE3NmTjRUvaIoIkys1IKkYBh1zBta8GXMywsAc88wLC2o658oS93qGnWjp+1nhrypV8bsSLoLKLNkP0i1VyKGbJe9SVlrNVmMt3ADFCoXnkRy6iGbU/2FN/LjSzTbiwHfcj1GUbTGbLMadRCAJOzA2dVMYzORLG+V7AWygwu79FPlSH43RJeFDcg4Qx9oa3vcRHBL9iJ3/cY0nPcXKWxfazty849M/MC45cxnc8uKKNFsenQAy5VrEEZC+Ie+8L+8G+HZsi0yh2c2BbMWBN7KLa52PcekJqTjBXY2nTlN2Q9gwt7m/2M0H6tRPH/wDRj+cc3mb9VJe4mOuegAt6WzjoPyf1PaU8yZpjnOxFrWLWJ8r3ikaql5Qum0rkHymJehb+JK/HHzfV1ALFs7ljl5mPpD5RXvQzh0Ms+jiOKbZo+1QEDiS5XvB9oe4HyhSqqNWz7/UZ4bnTuuv0FHCcN29pjbwHQQY2JOyMsnNRdb625jyipNlfRo37x+H+0VyxUhlHECD6degh1anvjYTSqbZXG7Z68R8P0jzeRf2Wb4D4iN9jzA9mXRlJ8MxcRvvIv7JO+6PiI5cMTV/U6k7OD9jqlZUMvzcK1sWA2F87IpsbfVN/GGGSwE1LsquRfBi4iq3xWHMAn3Qs7XsZVOC/Zs0pSrYsPCEQvxaAgZ3OnnFqsqX+cdogU9mOBLAOQMRIAJyLhhbvsfHso4+e/nxjS1ecsrC9ib6Xvb4e+B+8FXjo5xAyw5HqMQEUt4GZJaTEUCWoLTVvmFIBC5ZEE5HvtG+2Jl9nuwGHEgNjrxODn35iJYt1c5vuKP2eb/GmfjaDJECNw/8AlX75r/iaDJjkz+p+7OlD6V7EJEaERKY0aKDRf35NqVfvH3I0PtOgFBTg3sKZLiwN7oow2Ot7284578ojWpk7zM90v+cdD2uxl7ORh9SRJPmAv5/COjpleCObqnabZQ2G6zKh1wgWRdMwU4V7IE52XW41vHmyXZ6g3tdDMU2+wETAp8DfzvBDZNDhrGOIYUky75W5MCT6X8o03Xlq3bTkUqJriwOoAv8AHW0aaf0yv8z/AMMsuVb5gGOmW0u6VM/90t2jIs11Sr0taUJGCXMViF1IRs+8WyvHsBmicm5ZXp+SJdm7Ukimp0FFNqGEmTfCOH+zXO5y6wdlzVFO8xKLNgrGVfjZgSLMLZEA6xm6jVJoae6qjdjKw2sVK4Ft33taCtPLqOyCzZi9rhN2QYVxZcSg3w+d4tux+pS3zAKlT5rAMNnqtwDxMpOeoyF7xcSdP7NCKZAxL3XkouLc+YufKLslJmEh5gvmLqbm3L/qirXVryxLwsbGYqsxAJAKsbnzC+sC9yXzYBb+1lUKS0lGAs3atKzKryC2zN+6BFfOk0dHJqZvtNLlhQLF3fBkik+BJPLO8K20t9KuZVukqa6qzocK5YcrYVJ0HCSYVtq1sybLVZ07tGliYVzGEO9sZUgWK5L5wudJT5JSrtLdHseN196qaslNTzpMmS0kXUs4JdLkGznDxrlcd94eNh7fkhOzk9mygZ4CNBZb5a52F+sfO02WFKYbEg3sVuMjll0+MPvya7VlEzJbOqTDKVUViB2jGe0wiVfWwtl3iEypbZLb8wNVTdyOm8m1GnUU4MLNhFxlcEMpz6H9Y54IZ698qxO8/hS8LMc+pfdk6NNJRwC9r0i9kcI+sWPiendC2ygjPTn4DMw7OAciLiFfadF2ZI1W4se7M/lHR09bxI2fKOfqKWyV1wy3uXVHtWltkGBKDodSO7LPyg9vGv7JP+5+YhIEwqwdTZ1IYeIN8/60h2patK6mmKpwMwwuNcBOdwOamxtGevT2zU+ux9Cpug4d9HXKHZwmLTTGJIWnRQh9nilpxfey1j3aCp2r4pbE9pIs+G4vdbG987WFzyjldJI2pLAEraDYVAAU6ADIDMHKCknau20/v5cwd/Zn3FRGtV6b4ZllRqPlcHWZ5JDLhyIK30y05wM3re1DOysAq28MawhrvXthfbkynt/lX/DMjXae+VZOktJnUqqr2BZVmgixByBJHKGKcXw0U2TXKZX3D/5M97t+JoMmA24wIowCCDiORBB1PIwXJjkzfmfudOC8qNSY0MbExoYoMFT5S3tIlD+L8EEdT3gpMchZZyXDLDG9rWW4+Ecl+U88NOvVZvvaWI7htWhxSnBUvdVAT7VuV46mm+hfOzlat+d/OgJsakmGpeYwASZIVQL3zWwII8zbrG+7ZHZLbhLXKrncKtkHwJv3wYw2eYwyLADppe1u7OKNPTtLxKrg3uFUr7FhYBeoHvh6SSM7d2B6ihEqkrbG+NJzHuvLawjIk2uk1KKoWY6O/ZTbthw5dmbAC+Z19YyAxzbbbbuQfJ9Tz51LJcNiwIqgu7WFkFhhHQHWGzZOypkvF2jJmoGRJINrak6ZQi/JrUiZs2pRGxFVRlsWADCWOHENM0zz5xHt9kaWk2UBdjhwkTWy1DhmNgORv5QJVNqswbTo5RQOKanENbgX5ZZ9YXN7N4adaVLzgQ7MVmLxKTIdQ63H1s/cYCSq9VlUTuQt5UxWIBsrKykDhGR1Nosbo7MFSJsp1V6FDNzzAczZiTMFiAQB2fF98CDF3yBrpCfunulUVsydPAWVTuSDMmA2dbG5lDK4ufa08Yh29uU1OeArNUZ3S+IeKsTl4R1jbm0csEqwRRYAZDLLIdOkKc1mvnrD1DFzh6v7TVKahS67OUzJKriu2bc21+EUKmUjHUH4x0PevdfEnbyBddWUao3PL7JhBmybX1vzHWE4fB0tPqVUWcP5wMOw94jhaVPxOXuBNvx8QAtMGjeyLEWPXrFxk5g3HUfn0hKKEm3w5eJ/KLVLWTUN0chdLHNSPAxmq6aMsrDN9OvUhLm69P8Aj/1x7DO0UNrScUo9VzHlr7o82dtQTRY8My2a8j3r1HdFhmjBFypTu+joy21YWXYm4Lm58hy8+pi/sHavzadib+yeyzLC5AGjDvBPpeNK6nwOQNL5eBzinNWOpKKlG3TOZGTi79nV59WsqU01jiVQCMJHFewUKdM7i0VqfeuV9aVUp/8Arxj1S8c6kbUmdmJN7qrKRfoL2XwBN/KHHZDkYQMjGalo4tPcaKmrlfyjwsubhDCVMKkA3CE5EXF8N7eERLXA8x015jIjx7oY90qVJlNiZeLG4xAkHK1swYNzkVwyPLQrpmueevn3xWppUvpZaGqb+pCA1SDzjTHDntCbSI8qXPQBpuLAcORwDiueVh8YS94tsUSLTtIDYZ7EAjJxh1xK2VjcWPjCJUWuy71KS3NO3+jCY1vFH/jVOWVUcsWUk3FsNja1+cWRNB0MKaawx1KrGpHdHgGbybD+dGWwmBDLDAAqSDiIN7g5aCAibv18s/RVJ8p0xfcTDdijYPDoaiUVZFJ0ITd2Ki1G2ZXszZzeExG/FnEv/wCa7Yl+2rMP8ymxe9bQz443E2GrVy7Qp6OPQp13ymVjyZkufIp2xI63MuYrDEpUkXa18+kZDDtggyJ18/o31AP1DGRohX39CZUNnYubs7brKan7Km+bypcwAtwO7EldeJ7AnuAiSftOtmf2la1uiotvQgwOoX+jT7i/hEWMcY5VptmqNGFj1+1IsaqpboomYQSctFt3R2OlkClpZVMhJwqMbE3ZnObEnnc3jlGwwGqZAOhmpfyN/wAo6kkzGb9Y26FOd5SfBxvtisqW2lDDkeGRflFOqo+cND1EiSn0sxEuB7TAZm8Btp7Zob2FTJU9C4HTS8bVXV7M5Nb7Kbp7o8i0tW0om2hFiDoRCxvVsyVMbtJYwYtVGinu7u6GnaiA5oQynmpBHqIXak3gypxvuRxqVerSey/H4CVOoGQ58Sn3eMRYfhDHULAqqprcQ00PidPKFM9FpNa5tRnz6gecDe4yI0I1ENm5wpqtXkzjMWs/usBGGYOktTwluoY94tCxMWKkxc7i4INwRkQRncHkYVKEXyjrwqSjwxm383eaiaSsyak1nVsSrbFKIw2DAE6gmx/dMKxEY9RdHV8WIkMGxGxbmXB1NvrRWlzeRyI90RWSsgSy7m8wWzGsNu7+1ZRwB3VGOVmyz0sIUntGlPPKMGU2IIIOYsRoQdRBTsBq59I7FqMGz1MphinTSstlIObEC4IyyCk+UF9nSzLnzZOJmlhJboXYs4LXDjEcyMlNjoSfCOb7n74yFlUq1ZdOyE0s+AsrTZjXxcF7CxOZGsPtHteRPqpb00+VOUymU4HUkNiDC4vcZdRC5Zdy6VsC78qlaJZk2FnlE2blaerKfC3Zj1jmW8M/6WiQaIif+67H8o6F8t0qwpQqnHNY4jnbDKFlFuXFN15xzPbhxVyAfVNv9KhfyjPNeb56FqrtQl7FHYs0me2egb8X8obqKtIyJyhL2K30rHqt/VjDCrxnrR8xp0mKSGiTU3iyrwu0M/ODMqbCbGouBo2BiAPG6tBIR7VP0E7+HM/CYyNNqN9BO/hv+ExkaqHDM1blCdRP9Gn3V+AicPFCkfgT7q/ARYDwhrI1PAR2ZUYJ0pujr8bfnDdvFvK1LLIk5zG58kH9dIRZDC4voNYI7Qqu0UDlqTzI7/j6Q+lUlGLiuDLW0tOrVjVmrtLAt1m35rsS8x3J1vFSftAumAvfO4LarlmB3HpFraElTbK2t/IX+FvUwBqDYjwF4ZHJJYDOzdqTZTYpLFetjwN4qcjDuKjHLRxqwBJAyvzt3RyxHtHXPk42qBRKhOavMGdtLgj4xdVXSz0ZNT9nw1tk3Zru137dAeefGKjEEEdY6Ou00+tn6WivtbaFOZM1SUxFSQuQLEZhbrYi9uRiLVbnx+Jn/wDAcFdT/D9TlVXLKkgg4gbEWN7+GsbU2wKuaLy6aay/aK4V9XsIb9y3WUzTGndrOmyZLi5BIMwvdFvncBFB5wxLVOQGmHCrX4ph4M8swYFTUtOyR1KWj8qcmcvn7nVKjFMMiXkWAactyBcXsobmIX8BNvo7dL4gfDqfKHc7bkIGV5pmOCcOFQWsL2zGnh3xJUuHZJjS2BX2FJBmEsMhl7I52hmn8SrK23Hr6GiOijJ2T9wVsvcwzFDTJnZ35BdPG51iWq3FVQT84t0xJ+hhgkzyLAkFrcvZReQUdSQbeBPIRW2jU6Dm1yBzsNW8L5DrHYempKPB0f4HTqP0/iVti9jLWWk4higK4kBFx9U66jMekANszqITLyDNFhzUhlYdCcxFuemecCtqUocYlzddf3h+ojmVaKizJX0qSvD/AAQ1u3p8zs7z5ziVfsy7klb2JtfvA1vpA2ZUMWLlmLa4rnFfxjQR4YUcxpBrYi2W/M/CDKvAnZxBlqR094i8rRiq5kzXTxFBOkfODFPNhfppkFZDwloamFkmRMrwNVz1idZkSwSbaTfQTv4b/hMZFXaEz6Gb/Df8JjI00OGZ63KE2lfgX7o+EWA8Uac8K+A+EEtl7OnVD4JEp5rdFGneSclHiYW1d4LrgsyZN0JPMj3Z5xhnXLHRb29Ln4ARptGS8p3ktk6cLAEEKw1FxkYGTKnhC9Q5/ryh0I2QuUiHaE25J5WIHmbflAeoN2bxt6ZRbmtkneb+mf6xQGbN35/nD4ozydzTFpDlu9SkSVbGyls7C1oTEF7Dvh6p5wVFUAmwA9kxdRi3kwa2rVhBeE3dvr0JnljVizH95ifdpFea4A5ARHNqHPso3nlFGdSzXPFkOg0gvauDBGjqKr/mNv3uzJW3J0l2eSuG9uLCCcs7jI2glI3/AJkwBaiRIqMP21tkf3dL99opyNnnnE8zZ4YWOp0Nrm500zPhCW035keiowcaajDFjTa0lJrfOaSQJEt1UNKvkGDYWK9FJi8KtmxM4zUm4GXQsAerEhb8gIt0Gw54khJiCUFQCYZrqoX2iScy3PpFGpqadW7FJhnzSVLzFyk3WwIAOZvYZ9Y6lOpSgoxi7t9cnTpONOKs+fzJ5c/CGeZmbYmC9NAAOV8lUdB3xGpbNnzmNm55LyCjooz9Opge1QCRduEHG7nQsPZAHQZkDuERzKwv+4trqDqB9t+rHl01h7n8+fOR/iokqZwJIUYyNSbiWD0A1Y+6KMzENXtbUKALeQ084tSFLWRbi+g0sOrHUeAz6nOCaUUmUM1ExureyPurp5m5hEqbmVtKYsjZbTM5KluugHiCbD0jJ27k1RctLv8AZD5+trQdq9pt4Duik868ZpQjERLSUm7so7KUqGVgQQ2h8BBAREGvr5HpG8c+vBqVxDpeHjomltBCnnxRm0cxUWYyMEcXVtQR1y0HjG9FLdzaWjueiKzH0UG0I2gvYNS5sTrMj2n3YryLikm5a+xiHiuK49Ir1MmZKOGdLeU3R1IPvyMBwa5QVJPg3r3+hm/cf8JjIp1s8dlMz+o34TGQ+jwxNbkA0om4Fs0qULDMAFrWGfOOh7G34+bSSsjCgUAYcILM3VjzPO8c0kz1CrdhoPhFqjqlY2XPDr0JOh8rQx3WULpy6ebluvmHtHZjdmJLHmSeJj5kwHrdbc8Pxi9WIcRvne1/E6iBoJeae8jyAz+ECIZEVbkVHRb+uQipLPET4xLPmXZm77AeH9CIZ64bjmLw1cCHyeUQu8sdWHvIjp0ynsYRNk7PDJKmXF/nMtLc8JF726XEdRrZVifGBJvobCndZAE6VFVntBqoo5nKW/pAqvoXVcTgIOWMgFj0Vb3Y5iKqQZUrFF59oYJk1aKWHazVBF8/7voq9/UwH2NKwntnsQP7IXBxNzbLkvx8IE7d2gWa7m+cKqSvLYh9GO2O58EVRPqZ18RviN2JIF793IDpFZKHsr2cG+tgRbvF9YrttFmNh7tYllyWPtNgHq36CNMHsd0LU23c1abitzGWXUD9begiUTupvn6nqegHTl4xtMlS7WUWI0NyT531iq6EEXN78+ufLpGmFW42NTP9w5QTLXPM/wBZ/p6xLMmljA6U9h0iUzjaygm8bFLBvjLBvNSKQPTr8TYRcWmOrHy5xAy8S3OeLIDRRf3kwivhXBK/JVn1KqbMGJ7jaHTc/dhKiQs9nZ8TkBMgqorWN+rHOFiooUmzACbG/lnrcR0jdiSJFOspNBe3eSST745PiXVuzMoz3ebgnmAo/YoistlxD+7RFGgHMZW8SI0qqhaeUxW0m2uAYRfy1iar2rJRuNgHIzFs7DOOW73bxvUORchAcl/XrFVBvAatSMMs3l741ciqNTInMGJFwxLI6rydTqLZdRyIjv8Au3vFJ2hISfLzByZDYmXMA4kN/UHmI+XFbW+kF92d5J1GZnZHhmrZl+qSM1Plnp1jXF2Ry27u59E70SpBpKi6SiRJm24VyPZtplrGQj028i1dDNccDdlNDSxopCHIE5kHWMi25MjOKKpgvs2aJYuThFz3k5dIHyxkPCLSsLLcaH1v/tCZu+C8FZ3C0oY1xHIG5zOgHXr4wOvhueZ/+38h74lnVgJswJGVwOnTrETUk6c/CLlmtl7OI5BQegyHlFEhknfgrU5u5Y6IMXi3IeZ+EVuxZj1Op/nDZRbBljGpxT8OX0eSMw1Jc/VGg65wNrJYVrBQoHIfmeZ74tv9Cvh+pBsaa0mbKmOMSSmxWGgJ1J/rlHR6jaMp+KWWm3zstksOru5wqO8Qg0bhWBGRvBU1gIIIUg6ggWtrYjp3Qp1bPg0wVkWpe8aoXYWwra5UuUxdMTHE59BzPKAdTtB62aELHCDiJ+wq6kd/KL9TOSZbtER7dR+kVkMuWGEpQt9cyS1s7XOndAVVdLJJRb54L1XVi1gLACwHQDQQA+fKJlyL2+MZXVdhl5RQpJKt7UCnTw5SLzqZUYjNK2rKtminrwiPDIpZumOUf3SSP9JygKaD7DesRiTNU6X8DBUF/SwNv+qI0Um7tN9aZNmeYUe7OC9Nu/SAW7MkfvTHP5wp0e0mT2lYeV4M0u315sPPKLWn6hUYeg37P2ZTpmkpF77XPqbxvvLJU0s3IXQYxYZ3Xw7rwGp9s9Ig2vti8p1vm4wgcyT0EWp33p3zcZm9xeafdb2tAh52fffLr6R0Pdn5OKmps08GmkkXu1u1Yfupy8Wt4GOpbC3Uo6MfQSFVjq7cc0+Ltp4Cwjp15J4FV9UlhZOC0O620KizSaaZY5h3ARfViMoY/mG1pCgNSlgNSjS29wa8dscXYkk2NrDpbWInlD+rRk8GBk/iJ3ufNO0a51ZnmhlmEm+MWNz0U6D9IXp9r3uDfvj6prqVCQrSkmseRVSAOpLCw+MDKzdulmDCaeRfqZKe4WiKnYrOpuZ8x3j1XBBHO4tH01L3P2cQT8xpw+h4DgPgt8vcY1kbKp5BJkU0mUcgcEtAbeNrxbbYWc03R3XqEpKh50lpa9jMILWH1GPs3v7o9jo28G0G+a1FySDJmi4NmHA2o0IjIqkgu5wCnkcI8B8IZdg7pPUTFRePEASJZUlUJtibPhGuvSATZSbj7I94ESdrOEqUJc50CggBDg4XzNyti2g1J0haS7L3KVdQTJMwy5iMJmIjL2XYG3C3McxaOgbN2G0tZfagFUQ2Xlcjn11MFtnVwqKeTMdVfEoJBAOF14SR0NxA3a1acZuThOh8s4pLI2OC3vHtFUQhAACMrAAARzKpnYmJgltfaLNkTe39XEA2eJYq5FhZkSrOimrxf2bs2ZONkwC2uJrHxA1I8IG0O+x528QvNz9IcqXcZMN5k/GeiAhPAt7Q8bDwi1M2BTABVU07/aJxK/ix190FU0VdYS12YHXiYq2o5gDvijP2fMl3NsSjmv5jUQ2VmyZsr2luv2lzEK+2ahu0tfhsCB8f6MNS6KbuzWlqjeDdM4OohbeqLHE5LMeZ7vjBHZNUTcjkdPzisqaH0q/TGGXSq2hjJ2y+q38o2o62W2TqVPVf0g5QyDqsxWl2JJszEW5YQCbwt030bFUTWQJsndZ6hyskFAtjMmXISWDkCbak8lGZPTWO2bs7jUtGAyKZk7QzppxTP+m+UvvwiFzdra0hZlPTSuIGYGchSMcyzcRvmQDht0wx0NJ19CD5w+lHBz69Xc7Lg3Yc4jZY37TrEc2ZDLCLmGXeIZqRNLcYB5/7xG+cSxLlF2I0MYxNswDG6S7zbcrXixMk5QMhuCZ8wD+f5HWB9XUdfU/rFraFweg6wA2wplqrC9j7R6dLjnFJTaLJFXbs36Cf3ypnnwGMgbtapvTTfuPccgcJ0MeQIyTJJHPKX2F8B8I3qfZNzpEVO/Av3R8BENXOGEjrrFbBuOm6FKy7NE+5IM97C/sqAouO4sGvA7blRiXIi/p7oi3DqHSTOszYQ6gXN0zUkixy118RHu1GBuSJV/v4fdcxV4Y1ZiKE0G5vnGlou1ksDPIjuvgv0uc3PhlFTD1glLG0pIszazCAFyt0Nmt3c/OK4MVq1ziF9LDD90aRIfUCeIjBR70zbWLWt7JJs45ZnRh3GD9PtqXUHs2KgnRr8IOfXTyy7o5uY1MMcUxWGrNXOty5jSxwm69DxSz6aeUCdrbMpqjNx2Ezkb3Q91/1jn0qodfZZl8CRF6Rt2euWPGOji/84ii1wSysW9pbtT5WdsaD6y9Ir7JyVm1voo1y/wB4v7J2oHIDe1yVuKWT+6uinygk6SiBjTAyjJk0J1/oRG+mFKwFqAxzBJ6ciIl2ZtmZLYcTK40YZN5xDPnEMfLKNZc4Nrkf65xQupSXA4U29gUrMaWomrfiHCrEiwYgZA58tYatkfKVIKhZjlHFva9k2PJtI5NWSiUIAv8AHXOKNJLJBHfzi6bSuSUlLo+mqTedWAOIZjkQR/OL8raiOQBbQm/ut7/dHzvsOeJJOEk31F/gOUNlPt1TbBPMtvszlOHwExM/JhF1NAVJtYOzfOVJAvpf3eESTJhNrG9+kcmpd5ZqNd1JXk0ohx7s7QybK3sluNRiF/H9YtdMo4tcjvTC2Z1t/ON2mZQtSt4UvYm/MXH5xck7TlsLA6dD+sQBNWBTrAxpa9mRM9m+fMm59lRzPfoI2rp91OE8Qta4Ns+ca7Lkq0zNu0Ity4bA5+sVcQ3Oebxq0kVMltVDju9k6eUZBT5UpShe2BBE0TFJ/eAxD1BNvCMhMY2bQxu5yyUeFfAfCIpku+Z0EWJa2RWYhRYZnw5AZk+Ee4r6AovMm3aEdw0XLnmYsAaKOR82o5conC0682aB7QxABFv9XgGdusC6iYgFlKyZYy4VBmv4cx8TG+2q8zZrOWsp9kAXOEZD3CBfYnW7XOgAAYnx5DqYW3djVhWIax7HkniS02x7+XlFFyOV/PWLdRLRchxHmRqx6L0UdecV+y5tl8BEAaqt/wA+gED58y7E8uXhE0+quCqiwOp6gcvCKsNhG2RU5XMjIyPLxcqexkZHhiENpblSCNQbjyhml16sLjpy7+o1ELAETg9MjFZK4UwhNU3JteIpchgDcX8Ijl1Z5xZkVViDrYg+kLaCmRyZpXQm3Q5wSkVqHJxb8P6iLDLJn5jJvRvPrFKq2RMXNeMejDxHPyg3JYvPs4MLo3rmPWLGzpRXEJ2hIw4s1OtxfTpFHZNG68ZJUHRb6jqw0AiSv2mrXGfsFcrYGvbUHPK2XiYF1clmD0r5qZoSc+/4iCUnbN7doufXmPMZwKXU9yxoDlFU2OVRjVI2rf2ZpH3sx+sWF2zUJmLOO4wnCJ5VY66G8XU2HyPlDYm+81MiCD3i49xghI37BWae0Mt+yfCMwS5tbAeusJa7QU+2I1my1Oawd7J4MXwxs2jv7LeiMoy+1mzMQcMOBAFIDg53Yk3GQtYxkI06WLHMaH4RkFSuUlBRwDp2q/dEbtzjIyLCTaNl1HgY8jIqXK6/kI9maRkZBAQxkZGRYqeRkZGRCGGMjIyIQ9EZHsZEIZHoj2MgEJJOsXBGRkBhNJmnlFR+UeRkRchN15xrGRkTsB7GRkZEIeGNpcZGQQrk1MZGRkFAnyf/2Q==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42863" y="-1195388"/>
            <a:ext cx="2571750" cy="24955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70666" name="Picture 10" descr="denver physical therapy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1700808"/>
            <a:ext cx="2571750" cy="2495551"/>
          </a:xfrm>
          <a:prstGeom prst="rect">
            <a:avLst/>
          </a:prstGeom>
          <a:noFill/>
        </p:spPr>
      </p:pic>
      <p:pic>
        <p:nvPicPr>
          <p:cNvPr id="70668" name="Picture 12" descr="https://encrypted-tbn2.gstatic.com/images?q=tbn:ANd9GcSK7ImNxmDF8FX1Xn-Khgh_s5fQ90Z5UwflmFwYvllubUNxUhuW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635896" y="1772816"/>
            <a:ext cx="4356398" cy="2156142"/>
          </a:xfrm>
          <a:prstGeom prst="rect">
            <a:avLst/>
          </a:prstGeom>
          <a:noFill/>
        </p:spPr>
      </p:pic>
      <p:pic>
        <p:nvPicPr>
          <p:cNvPr id="70672" name="Picture 16" descr="https://encrypted-tbn2.gstatic.com/images?q=tbn:ANd9GcSXHRTxCvxC4HYK-nC2c5AudIbqTLZ0BdHLEmXTpwFhj68gDN63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403648" y="4293096"/>
            <a:ext cx="3183592" cy="2386366"/>
          </a:xfrm>
          <a:prstGeom prst="rect">
            <a:avLst/>
          </a:prstGeom>
          <a:noFill/>
        </p:spPr>
      </p:pic>
      <p:sp>
        <p:nvSpPr>
          <p:cNvPr id="70674" name="AutoShape 18" descr="data:image/jpeg;base64,/9j/4AAQSkZJRgABAQAAAQABAAD/2wCEAAkGBxQSEhUUExQUFBUVGBcVFBgXFxQVFBcYGBcXFxQUFBcYHCggGB0lGxQXITEhJSkrLi4uFx8zODMsNygtLiwBCgoKDg0OGxAQGywkICYsLCwsLCwsLCwsLCwsLCwsLCwsLCwsLCwsLCwsLCwsLCwsLCwsLCwsLCwsLCw3LDcsLP/AABEIAOoA2AMBIgACEQEDEQH/xAAbAAABBQEBAAAAAAAAAAAAAAAFAQIDBAYAB//EAEEQAAEDAQUDCgQEBQQBBQAAAAEAAhEDBAUSITFBUZEGEyIyYXGBobHwQpLB0RRSU+EVIzNicgcWk/GCJCVDY7L/xAAbAQACAwEBAQAAAAAAAAAAAAACAwABBAUGB//EACwRAAICAQMDAwIGAwAAAAAAAAABAgMRBBIhBRMxIjJBBlEUI0JhcYEVocH/2gAMAwEAAhEDEQA/APIrLSJM7Ai1i6LBO3PirdtpNFPoNwiMIHadp3oi+wQ0DsCTbYsBwjyDeblJzCbVoOaYBhS06LjtKVuQe05llV+xWEuIaBJOxR0LCSRr5r0a4bgFnphxHTcJcTs7Ahcsl7TP2fk6B1tfROr8lpHROfbotbTaBnBJGZ8dincyBkIzU5I0eYXhdD6PXaQN+oQ0hq9TtpGjhIOULKXncjWGW9U6bx2KnLBFEywI3HgnYhuKNNu8blM27xuQ90LYAcf9pSF5/KtD/D+xIbCFXdJsM3ULj8KiIduC1LbunQJf4V3dqiuIq8mVDX7gnhj/AGEeLKYMHF34clbpXcHdWD5KO0vYZlrH7/JSBj95WgrXcW6hQGzKdzJNoJDHfmK4U3bzxRM0UgoqbyYBhoneeKabOe1F+YSfh1W8mAT+HS/h0WFlTxY1W8mAN+HSI4LElU3l4AT243Umb3jyK01ps6z90U5tLP7QXeUfVbTmMQ3or3jCBh8mStNm6SloWdFLVZM1LZ7Klb+Bm0ucl7sD6oLtGdI9p2BbW11G5Bx/bvWTs1pFBjjtdAHHNMbeJO8kjLjmVopjmOWLkm5YQatNuY05ZnTLYq9O3lzhA2lCaVkxvcXjYNCQSJyJOWfciVhs3NTmXAzkdR2A7fFNTWBsqcPgt1qYcDO3RBrVTMQdQrlovii0HE7TIj4h3hOLGuaCDIIkFY5toKaWOAKKalaxXDRC4UuwpYsqFiQ00QFnP5TwTXUHfkcfA/ZQgMtlq5mm5w1iB45Sg17Wt34Vr2GHBzpO2Dv4K9yrBFLMFuYQq63B9MsdoT9wmQgsbgk34RUs16PcBi6WzPIopY7S8n+XPaDoqt6XVTY0hjqgLdjmgtdt6Lm5jxCL8mLAcAdqE6cE48EipbuQr+GqGiHVGgEGMs5BzEoe+itJWrE0zTjcQqDbtqO6rSfTisq44CmsMCGglbZ0ZN24f6lVjewdJ3AJzRSb1WvqHe44G8Bmnwotn4RmnqKoe5gplllWqV1uPwnxyHmrptT/AIQ1g/taCeJULgXdZznd5PotMOm2P3NIyT6nUvasiC7mt6z2N7yFI2hSHxOd/i0/VOZRGwBWGUlrh0yH6mZJ9Vn+lYIWsp7Kbz3kBKrbaS5PXT6fsZ31K5/JjeSt3l9aq4DJrQ3iZ+i2d03c9zjGg3pbjpWOiX4HVKeMyQ/pAZRAIWvu3miOg9ju4rh6iM93KZ3arINcMz9W5ScyGnwUP8MI2N+VbN1BB72tjKWRzdsA+u5ZWmjRCLm8RMfygu4uDMwA12I5ZnSI8UNosE+Xgi96Xs12R6Lth1A7MtiE4xEjJPqnLGDZ+FlX7lyW6JIGZBOgMQY2A71dxmJKB060OjerduruwZZxsGRJ2mfea0p8YJJY5K18XcypUY+G4zkQNNRmeC9HuS5mCgwQDlrHaVi+Tt3NtZa0srU5+MFwkDI9PQ5r0677IKVNrASQ0RLjLj3lLnHPBhunF+CkLqZ+UcApG3e3cOCJAJDA3KKoz7mURYhuSOsYVqpaWN1cAs5yq5Ssp0H80cT3dFsZmT3IZ14WS4tt4R5/y9qirjjRpgdwOvisjddTC6Dt9/RbRvJ6q6iX1RhlpIadc85O5YFz8NTtBg+GnoqollNGqccYZt6dia5p2kwRw98URN34WTROBwHV2O8N6GXfbQ1rM/hCsOvmHhrcydBMcSNE2Kco4Q7MUsskuW8K3Sc/DM4QCJwwc47Vcr2h7+s9x7JgcAo2vcQMTQ0jIw4u8ZIGeaRdnT0RjFNrk8rrNVOdjSlwNFMDYuhOKRasGDJ0JWtXBOAUKySMCmaoqanYiQLJGhcnNXIigMlCROaMnHY1pc7sA2rNPEYts00QlZNQj5bLDb2qUtKj+6SR5qq+3ySXGTqVn6t4EuxbToO/TyCpvvPYNkknfHqvMXTdsmz6vounV6aqMfnHLDt5sbUGRg7Cg9mtppEh7SQMsjOGJ4t3Kr+NfObjMee5MrV8xi25dncVIZizRdRGde1hGmHWh2JhwgdWBimc9Fco2qo2W81UeNHQ0iOKm5PhtOmWsBHSxTBBMj01Hgr9S0rsVaaE4KWTwGs6lZRdKvb4D12X66z0m06VJjWgbXEmTmSctZUjuVVc6YB8x+qyxtCkZWWqOmp+xxZ629vOTRuvyu7447h9yq1S2VXa1X+Bj0Q+lUU4cnx09a8Izy1Nr8yYop4j0iT3kn1RuyWelTaatTC1rc8R2DaR2oIyowOaHkCZ1ymFO2i61EVKuVnYQaDB/wDJ/wDZU7NwXF1899mxcRR6HplOK+4/LL1ut9W0MmkxtOmcml+b3A7Qz4R3rze++S1UOdUYce1zYg94G1emWV2Ik7G5KJ1GXEjWfJc/c08o6ygsYZ5rYGl4wAgEDDnszkenktBdVh5sS6MfYSQhtV4bbagaOjiwuA1mMQI8SUcc4ATsjU5LraHtt8+Ti9Tlclhe0kJTSUItV/0mZAl57NOJQm0co6h6oa3zK6u5I4sdPOXwawuUb7Q1urmjvICw1e31H9Z7j45cAq8oXYOjon8s3hvWiNajeM+ib/GqH6g4O+ywwWhuTk06s3G92Bh02uPaNwVdzA1aKP3DtO+qH6g4OH0V2jeNJ2lRh/8AIILbeRoDSaTy4iei6BPcQssWkEg5EZFHGzIMtEl8nqFN4OhB7s1y81pVXDRxHcSFyPcKej/c2QKpX/awyhgBGJ5Jd+YBoyB7CXE+Ctysrfdol7uHDJc7qM2q8fc7X0tp1ZqnOX6VkoVLQeLfoAmU9g8T3BVw+XR4KYHKd/p7hcbGD6IpZZKx0nPap67ZbnqM1UBV5zcTJGsIJcDEspl+5raeg0AnETOe4ZZbf3RR71mLtrYA7sM7ddfVaAVJAO8SuporPS4ngfqXS7blavkc12asUyqdMq1TK6FZ5WZdolXaYVCiUy+rw5miSOs7ot7zt8BK1ZwsiYwc5qKM1ymvAvquDZwsOEEbYyJ4ordfLToCnW6JAgOGYI0GIDTL0WSc/Fw9lVq+mf7Aj0XMsrjPlnrKs1RSXwe1cm6ofZ8QIIc52Y74VpoQn/T0/wDt9L/z/wD0UacIBK4s+G0dFcrJ4pXvlwt9dwGJvOuEdjTGXBF71vKnVpjrB0gxl5rPOPTcRlLnHvkklPldSrTLKmcy25tOI4lKCmSlC3mQclTZSgqEOJXqtCMDcOmFsd0ZLyohHLl5TuoNFOo0vaOqRGIDdnqFeMlp4PQGOXnvKNw/FVcOk598CfNEbXyxxNIoscCfifGXcATKzYJJJJknMlFGJUmPBXJQkTBZs5WJvB0vf/m71W0WItv9SoP7nepXN6kuInW+kvfZ/CKNQwQQrbT5BVKgUtmqdEzsy+y5jXB7JSUXyTq9YnZQksV01qwloDBsLteGxSV+StTUVXyN2Q8lTryueDPPqlcHiPIPa/C5w/uPr+yM3baA5hjQEgb41Czjw9ry1/XbkTv7UZumnGIAgghrhBB1GYO4grRpliZyeuSjbpN39oKU1bpKvSardNq7FcWeBmyzSWd5Q1nVqwpszDOjl+YxP28Eeq1cDHO3DIbzsAVTk3d0TWeRObjrO8lBqblFbfk6XS9I5y7j8GQrUTTeWOycMjp5cVBUJEjKNmvv/sq7eVY1Kjqp+Jxd3DZp2BUHMke/v7hLT4OnLzwek/6cW7/0eEnNj3jzkeq1VGrjaRoSCPJeN8nLwfQqlk5POmuY/b0WutnKbm2hoM1CPlG8rmT07lJ4NSuiocmPt921aJIqNI6Th2SDmq4W7u6l+KY4PGNo6RmZnXKM1ebQpAYQxmHSCGncDrmeKK3qMaGoyWWIr0buzJPB5slCN8qLqbRLXskNdkWn4XDx0KBro0XxugpxMltTrltY9cE1KCnCh7U9RynAokUShPAUTSngokUSSuTZXIyjYSsVemVZ/wDkVsSVkL4H85/euf1H2o6X0k/zrF+3/Sg9SXaQKzMWhPnsKYQoqoI8MwuWmexvr3RaPRbNVEZK3RrDbosrct4YgJWhZVbHSMIJ5ZwVHDwzLX/dLzaHvY0lroOzWIPorHJu7amKpzstmMJiRA2ZLU07QzePFP8Ax1EaEII22Q8DLtttfbn4K7LsIzkHwd9kyqA0ZnyKvOvOnoCh1pvJhkE/TxWmGt1L4OX/AIrS5zggdZXVDhLjE6BuE6w4AmdhntlF/wAHzFR1MGQ2IJ3EAjyIQK2XyxvNkEYpDu8RB9FJ/HQ5xIdnkCTmMgBr4ILlbK1Nvho6kqKqIrtrCClW5KLzJpNJPgO/JAb0uGzguDqdelB6wFQ0++c2x4o422io3VrjByBKoWa9mOJFKsGukjA+Cyfyz8PiCj3TXyKkoNGQbTFlrkNcHHRtQGAGkaje4zEJ162ZtOqC15e18OLy1wkHbDu2R4KDlT/KqOAYGtkENmcJOobGWGdFWum+gThqDE2IAdmPPYtsJZRze1unhHpfJ61MY1oZEevaUQvCjBxiMJ1Okbx73Lz2lbDZ6nRnAYdEzhBzgHat1dV5NqMgnJwjIwfArm63S7+TdTPb6TLcs7a0hlIQXYsbozgQQB4ySs2CtRaeQlfEXU3sqg5guJDvGZzWet9hqUHmnVaWvESDG3QyF0NCq4VqEHk52r3ym5SRCuCalW8yDwnhRhOBRIElaU4KFpUgciRQ+VyYSuRkNMbxp/nHn9kDvTC95cwzMenaqUqYscxgqbMURv3rn657qzp/T0FRqsrw1yVXsUbzAzUj7yYfhg+KoWi14iQ3ojeMzM6di5dcJSeD2Gq1dNUHLOSexWwsfGgOk71p7LeXRh5b3lYGsXA9Ykdua5znH4ifEp8qseTz/ejc3KJs7XfFIHJod4qmL8jRje8rIvkbSrd3HWc9FI1Jme2Uopthx97PdpA7gqF53g9oEmSe1SNch14dJ/dAWpURwYe/Jsi56pUIJcerA7hu3KzZACDhqPmJOZHFWrJZYwnu+y6yU2gu2dLD9U1QSI5yflklgrVqRxNqERn+0I0y10LVnWa2naGjIj49oDiNvahdV4APvTXZvhJZ4Lmu3uBzHHOPcIZ1oOM2uCteFndUcA9x6MtO0nOQSe5LRsoaIRW00gXkHLG2Wn+9o08QD5Kg0q4RTFWbo8jqD46Ds2nQ7QiF32urRfhgkakdm8Ia4SESslZ9SmQ3N9MEnUnAM3cJnxKk4rGGa6592tyz6o/7RtLFykYGSXCB2rKcp72FoqBwGYyneMoHggTWxMbcz2pZSqtMoT3CLdS5x2j1wTZXBbDGSBOTAUoKJMoeE8FRgpQUSZRJK5MlcryQVbP/AGow0GNqTjjE/MiJzDRG76LM3BQFSvTB0nEe5uf0W8tVqJ02rnaubbUTXp8x9SMRbeRNN2j6je2Q4eIKz173cLKWsxBxguJAiZdlPBejVnxmvM+Vdo/nbc2g59smEMGXY2/IPtVRp6k9xIJ8gFWNoI1Ee9ylsTsVRgG1wHmt/eV1Bze2MwYPgrljPJITlH2swdamQY1zAHiJBjuV+jSDRARCtd5xF0ZweP3gHgqKuKRVlspcMdKqASe8qw45FdRECffvJPgLiFKQ6AjUD36+SG85Dnf5+z6K6x8Dj6FCg6S/vlW2MCD3bpyM+kZz2JzdNIw5jsznVTU4cJ2+/wBuK7moJB2n7wqZeCS+nnAwjYcQ4Zj3uVdxGo0cJHin2o9AA6tcR4bFDZ29BwkS3Mb4OoQrgNtSg4v+h6J3Ffr7G8vY1rpEEO6ue8be5CQU6EbWUZq5bZJli20QCHN6rsx2b2+H2VVWrKcTTTOure9VyFcTRqqlGSlH2vwIulcVzRJA3mEWTLGO54RNSok6ab+7dvUv4cfm3Z7M9qe8xA0iI2bcjG9Rz78clklqJZ4PWUdEpUPzMtnV6BZEwQcwQZBUcqxTIiDGZOzQTqqxWmm3ejidT6f+FknHwx0pE2Uqfk5ZouQ7Zru7KTo+ZoWkfYGAF0OafhgkEnuWS5JWvmrQCc8TXN4wfotXb7xD9JC5eoT7hrq9hSrFBqtDpS5gnqjEBgzyHSmdqLKpebC6m5vZLe8ZhRBN4Xgkst002webaCNCBnkrFWmDlrOXESusUupsG0tBd2K1XAaGxsKpsiA1tsxaZ2nI9sbVjbS2HuA3n1W5v138pw3Z8FhHjPh6JlYqwjcEoCeGpwanrICeCUZDZ7lCrM7pu3HJaOw3Ux/XnuUF92MAtwNiEDmaNnGRt1vBInTb78ArtppyffahFhrYTOqLCtiHjPqjyUMr08TZ0Oh8MwUOa7C4O8D3FE65IYe0IaRKpFKWyaYr2wYUrU1ubQdreifonNRRA1ENs39hSIzGoU9pbiAeNDr2H91ECnWSqWuLJAY+Qo3h5H0T7lbpa/ggcFHjhzTuIU9RhBIKgqtRPlGaLdc0/lMKVGDx8zP5RqT2lQR5bPQKtZbbgycDHZl4OIzIVmtbaZiHaZZCAP8AFu0d+axSrkng9lR1CmyOdyH0qckD0zMayN8KqXST3lK+1SCGiAdZjPOQW7WqNq1UVuPLOD1fWxvahDwh6VNK5aDjBqxXZWZUa40zkRPV027Udrw0yUV5o7ig98uLXCRroudKe9mqEdvAhO0LnvBEnKNfrChoVZXVDmJ0VB4LNG0OPVAA3kweCsVMwADJ8pVZojXMKw2n3oWXgo33DaTvicRhG3VZM3ZWJ/pP+UrX3o2WkTADSTCbTGQU7mwBxyZQXZW/SqfK5ELp5O1qriS3CG5kO6JPYAdVoWBF7mnHhAacUAl04YkYgY2kEwnRtcuAFWkZ02csBkQeCB3nZnuEsa90kjIExwXs9msrS0ywRiIaI2DKeMrJcs2sFRrWANgZ+KC308jt+5YR5zYrqqOe0OpvaCcyWkDit1ZOTFANGLETvxEeQUVzWXnHgY2tI0xTmTuhbKjcjcg+uAcsmtJAQbpyWUMqUYrk875UXZhDW0ab3STJAc+AN6z7bsrfo1f+N/2XpvKK7eYcyHF7XA9LQSDpGzKOKGNKkLXFYYm2KlLKMKbJUpnp03sa7oy5rmidmoUou2t+lU+R8ei2F7WDnaLm7SJb/kMx6eah5M2rnaIB6zOid+SYr3jI2VfcqX3Rl/4ZW/Rq/wDG/wCyR91VyP6NX5H/AGW/IKQIXqX9hEIbWpJmA5l1TINdzjei5sHFl2a5aLjdVf8ARqfI77I1yhs5o1W2hmhIFTv2HxiOCPWas2owOGhCLvtLKNWppViVq+fP8mDddFb9Kp8rvskFy1v0anyuW+dCYVa1LMfaRiBdFb9Kp8pTxdVf9J/ylbVskJ4YUX4h/YrtIw/8Jr/pP+UrluoXK/xDK7SMuL9tH6tT5imVbxqVP6jy6OqDnHctPZ+TFn2uqO/8gPQK0zkrZQZ6YOo6ZWHvQTNG1mcpNgZqZzZCsW+nheWxkNqrsdBgp2ckG2atGWo3HUdyu0qgHcqNooHUcfoU+z1pEHUKMst12hwjfE90ygdblHaA5w5wGCR1WbD/AIq9VtOEeX/aC1LnrEk4RnJ1CHCfkBvBbbyotI+MfIz7LY8lLW6qG1Kj4kw4w0A7mwFg6dz1trR8zfut9yPspFNjHNac5OcRByTalyXHk1NSxhpJDjtOug3ATuC8lvPlLV51+Fww4iGy1pMA5ZkL1u93GnZXvPWwGO0kGF4gbsq/kJPhqruw3hg5wa/kXb3VqpNX4OrhDRmQdYGei9Bs1qh7ofSbBp4se1kEuwjevOOQdkcyt02uElsef3W9rgHnHlpy0kAee5SCWMDVHcgR/qPf2BlLmiwy505NdoD78Vh2cpqu3m/+Nqs8trM91pOFjiAxmgyktzQJljqfpu4JbSYvOA0zlTW0/l/8bVQsF61KNeo9mAc7JgtGGZEw3ZmPNQOu+qdKbuHFda7DVLcXNu6GYy2DUKopJ4G1Tw8Z8hyryprjZTz/ALG5KP8A3TW3M+Rv2QmlZ31AHNaSDtAntTzYKn6b9uxVtQEvTLDLlu5Q1arHU3NplrwWnoNGzUHYVTuK+qtAOptwzrDgHcJ4pn4Gr+m7gq1rsNRg5zA4Yczl8O/wRRisYHUWrOyXhhw8qK+6n8jU13KWsP0/kahlmoOqdJjS4dg0J3pz7vq/pvHgq2rwKsWyTiy+OVFf+z5Gpf8AdVo/s+RqGiw1Y6jp9wlNgqEdR093EKYQvISPKuvHwfI1IhQsFX8juH7rle1EyejVLvezSrTk6TIkdozTm3dWIM1Gk9kwqdW1gVC456Bu4K028ssz3BZHGQ4GXg0Mc1pzkQSNJ7ULtFGD2eiMWh4cT2qiRGR02H6FaIPgFlam/Dk7Np2/dMtFItMjvHaE/m8JzmDwSsdEtd1dh2t/ZERFS2tDhI0dHgUXAQq0jDI8f+kjHVB1Xz2Oz80udkYNbg46adq9PwFajwwS4wJjx2LX8i7Ewuzkkkg6xiaBlnrqV43ywviq00mwGkYnZZg/DMcUM/3jbDANeo1oM9Alme8lue0rTXhrIiS2el+fk9b/ANZuVooO/AsZhc+m15rEmWglwApxmDLNe1BLrq85SY/WWtJ36bVm697i380bQ/G+m002uI6RBIIDydYJOeSI3fbm0n4SZkQBsyORHZl5qpo11aLuUue5Z+Ea25/6jddRoY/7WhrtLg4ZGXBokzn2BZzk04VagynOJmIgSV6JZrKymC9xEN6R2Af3EncrXCEp7I4Z5nf9rb+Mq0c8bMMggiRhHSbOo7lAwoby3vmnaLzZXsrxVpsp83VwhwbILpAcRDutMiUSsry9gcGwHCRKWKlVPbva4LDFIAoc9w4p0u2AcSqwJPPOTl9vs9bA8kskseNggxiA7DK9II8dywd78j676z3s5vC84utBE65QtlYiWU2tdmWgNnfA1RSQTbbyydyYRORzByI37wlfUTOdQlIzNiebHaTTJPNvzb3TlwOS1mxBOUN38+wOblUp4i3cZiWngpOTd4c5RAPWZk7f3q3yjTY3bHdjx5CTgmFSOKicVRmElckxJFZBGVQcjodCq7yWnasPQvyszQAjcZRalypy6dJ/hB+qN1jtxozaJTKtaRCAO5R0t1T5f3Tm3zTOeKO9rgVFAmQ5QtTZFOoYnqkjI+Knr2V0TEx4yFm23nTIgg1G5xDSCJ1UtntZa3olzhu6TXhKk0vkdCEn4RPeFbC09gy+yHUKjwNNe9MtNCpUdLiYGg295KvWdrljvsi/B1NLTKK5M/flmfUcHHYMPmT9ULddzvyrec2d3koK9mOwKq9Y4pRJboIze5mCaCw5FTm0T0jqOKKXjSIeeiN+iHVBM5ALqRalFM4s4uuTWTf8j7O8UmV2VA2TliPRnc4bcp4ruXV/260UuacGik2cZoTFSNrzJyjYstYuUNopsa1oYQBhHRnKIAOeagr2+0VAQYAOoAABHb4JnpwPssVi58iWCqKbCwPcHucHNz6IEEOxb5HoFer3pUwta57hhyGAkZZSInx8ULbZHwM29m3JS0rPmJOu4R5pLSFb5bdueC9Z7wqSYe8gaS4z45qyLwqD43jL8zvuqVCywMXhHEqdlPOPez6KuBbWCcXjUy6b9PzH7pG3hU2vdHed/eo6TIid52d/7KKBA10+qostVLXUkw9/EpjrfUy6bt2p97FDT9/X0SluevvVQnBKLdUz6bvmKqtvE0Xk4iMYnI7dvmnup7vcoZe1I4AY6p17D781EFGbhyg+y86jgCHu+bamm31fzu+byWdu61QQD2I49ndv8VGsAJosm21IBxujbmuULNCDt9z73LlRfpJBRSc0rDkwJuTRhFZ9GVHQsBech3lXgFoLMwBoyGiy6rUOqPBq0umVsuQfZbEGgCFabZxuV4BSELhytlJ5Z34VRisIo8yNydTpDcrkKNBuYzahzWBI9ncnMVe3H+WVILdJIlj2xbMxevSeSO4eiFGnO7d+6Mn3wKqtGfgfVemgsJI8hfLdJtlOFxGp8PfBWKwz8F3wt70QkhnMZ9mnvekpnOdY7NysBRbfe8KFMmL+jEaZ+UJ1FxxDLU+kfZNobffxKzQ6w9/EgCb4IHT58M1XDHRt17CrTNPf5kjxke8+ihMEQaQTx0Tw2SJMZRoFK8dLwHootyrJPBE6nlGKYmPBQVrJiyJOeX1Vr83valPVHh9VeSYyCqV14HTJMIlSfIjvSVDlw9Su2+/yqZyD4JGVNhnzy3rk3bx9AuULeD//2Q==">
            <a:hlinkClick r:id="rId8"/>
          </p:cNvPr>
          <p:cNvSpPr>
            <a:spLocks noChangeAspect="1" noChangeArrowheads="1"/>
          </p:cNvSpPr>
          <p:nvPr/>
        </p:nvSpPr>
        <p:spPr bwMode="auto">
          <a:xfrm>
            <a:off x="42863" y="-1485900"/>
            <a:ext cx="2857500" cy="30956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0676" name="AutoShape 20" descr="data:image/jpeg;base64,/9j/4AAQSkZJRgABAQAAAQABAAD/2wCEAAkGBxQSEhUUExQUFBUVGBcVFBgXFxQVFBcYGBcXFxQUFBcYHCggGB0lGxQXITEhJSkrLi4uFx8zODMsNygtLiwBCgoKDg0OGxAQGywkICYsLCwsLCwsLCwsLCwsLCwsLCwsLCwsLCwsLCwsLCwsLCwsLCwsLCwsLCwsLCw3LDcsLP/AABEIAOoA2AMBIgACEQEDEQH/xAAbAAABBQEBAAAAAAAAAAAAAAAFAQIDBAYAB//EAEEQAAEDAQUDCgQEBQQBBQAAAAEAAhEDBAUSITFBUZEGEyIyYXGBobHwQpLB0RRSU+EVIzNicgcWk/GCJCVDY7L/xAAbAQACAwEBAQAAAAAAAAAAAAACAwABBAUGB//EACwRAAICAQMDAwIGAwAAAAAAAAABAgMRBBIhBRMxIjJBBlEUI0JhcYEVocH/2gAMAwEAAhEDEQA/APIrLSJM7Ai1i6LBO3PirdtpNFPoNwiMIHadp3oi+wQ0DsCTbYsBwjyDeblJzCbVoOaYBhS06LjtKVuQe05llV+xWEuIaBJOxR0LCSRr5r0a4bgFnphxHTcJcTs7Ahcsl7TP2fk6B1tfROr8lpHROfbotbTaBnBJGZ8dincyBkIzU5I0eYXhdD6PXaQN+oQ0hq9TtpGjhIOULKXncjWGW9U6bx2KnLBFEywI3HgnYhuKNNu8blM27xuQ90LYAcf9pSF5/KtD/D+xIbCFXdJsM3ULj8KiIduC1LbunQJf4V3dqiuIq8mVDX7gnhj/AGEeLKYMHF34clbpXcHdWD5KO0vYZlrH7/JSBj95WgrXcW6hQGzKdzJNoJDHfmK4U3bzxRM0UgoqbyYBhoneeKabOe1F+YSfh1W8mAT+HS/h0WFlTxY1W8mAN+HSI4LElU3l4AT243Umb3jyK01ps6z90U5tLP7QXeUfVbTmMQ3or3jCBh8mStNm6SloWdFLVZM1LZ7Klb+Bm0ucl7sD6oLtGdI9p2BbW11G5Bx/bvWTs1pFBjjtdAHHNMbeJO8kjLjmVopjmOWLkm5YQatNuY05ZnTLYq9O3lzhA2lCaVkxvcXjYNCQSJyJOWfciVhs3NTmXAzkdR2A7fFNTWBsqcPgt1qYcDO3RBrVTMQdQrlovii0HE7TIj4h3hOLGuaCDIIkFY5toKaWOAKKalaxXDRC4UuwpYsqFiQ00QFnP5TwTXUHfkcfA/ZQgMtlq5mm5w1iB45Sg17Wt34Vr2GHBzpO2Dv4K9yrBFLMFuYQq63B9MsdoT9wmQgsbgk34RUs16PcBi6WzPIopY7S8n+XPaDoqt6XVTY0hjqgLdjmgtdt6Lm5jxCL8mLAcAdqE6cE48EipbuQr+GqGiHVGgEGMs5BzEoe+itJWrE0zTjcQqDbtqO6rSfTisq44CmsMCGglbZ0ZN24f6lVjewdJ3AJzRSb1WvqHe44G8Bmnwotn4RmnqKoe5gplllWqV1uPwnxyHmrptT/AIQ1g/taCeJULgXdZznd5PotMOm2P3NIyT6nUvasiC7mt6z2N7yFI2hSHxOd/i0/VOZRGwBWGUlrh0yH6mZJ9Vn+lYIWsp7Kbz3kBKrbaS5PXT6fsZ31K5/JjeSt3l9aq4DJrQ3iZ+i2d03c9zjGg3pbjpWOiX4HVKeMyQ/pAZRAIWvu3miOg9ju4rh6iM93KZ3arINcMz9W5ScyGnwUP8MI2N+VbN1BB72tjKWRzdsA+u5ZWmjRCLm8RMfygu4uDMwA12I5ZnSI8UNosE+Xgi96Xs12R6Lth1A7MtiE4xEjJPqnLGDZ+FlX7lyW6JIGZBOgMQY2A71dxmJKB060OjerduruwZZxsGRJ2mfea0p8YJJY5K18XcypUY+G4zkQNNRmeC9HuS5mCgwQDlrHaVi+Tt3NtZa0srU5+MFwkDI9PQ5r0677IKVNrASQ0RLjLj3lLnHPBhunF+CkLqZ+UcApG3e3cOCJAJDA3KKoz7mURYhuSOsYVqpaWN1cAs5yq5Ssp0H80cT3dFsZmT3IZ14WS4tt4R5/y9qirjjRpgdwOvisjddTC6Dt9/RbRvJ6q6iX1RhlpIadc85O5YFz8NTtBg+GnoqollNGqccYZt6dia5p2kwRw98URN34WTROBwHV2O8N6GXfbQ1rM/hCsOvmHhrcydBMcSNE2Kco4Q7MUsskuW8K3Sc/DM4QCJwwc47Vcr2h7+s9x7JgcAo2vcQMTQ0jIw4u8ZIGeaRdnT0RjFNrk8rrNVOdjSlwNFMDYuhOKRasGDJ0JWtXBOAUKySMCmaoqanYiQLJGhcnNXIigMlCROaMnHY1pc7sA2rNPEYts00QlZNQj5bLDb2qUtKj+6SR5qq+3ySXGTqVn6t4EuxbToO/TyCpvvPYNkknfHqvMXTdsmz6vounV6aqMfnHLDt5sbUGRg7Cg9mtppEh7SQMsjOGJ4t3Kr+NfObjMee5MrV8xi25dncVIZizRdRGde1hGmHWh2JhwgdWBimc9Fco2qo2W81UeNHQ0iOKm5PhtOmWsBHSxTBBMj01Hgr9S0rsVaaE4KWTwGs6lZRdKvb4D12X66z0m06VJjWgbXEmTmSctZUjuVVc6YB8x+qyxtCkZWWqOmp+xxZ629vOTRuvyu7447h9yq1S2VXa1X+Bj0Q+lUU4cnx09a8Izy1Nr8yYop4j0iT3kn1RuyWelTaatTC1rc8R2DaR2oIyowOaHkCZ1ymFO2i61EVKuVnYQaDB/wDJ/wDZU7NwXF1899mxcRR6HplOK+4/LL1ut9W0MmkxtOmcml+b3A7Qz4R3rze++S1UOdUYce1zYg94G1emWV2Ik7G5KJ1GXEjWfJc/c08o6ygsYZ5rYGl4wAgEDDnszkenktBdVh5sS6MfYSQhtV4bbagaOjiwuA1mMQI8SUcc4ATsjU5LraHtt8+Ti9Tlclhe0kJTSUItV/0mZAl57NOJQm0co6h6oa3zK6u5I4sdPOXwawuUb7Q1urmjvICw1e31H9Z7j45cAq8oXYOjon8s3hvWiNajeM+ib/GqH6g4O+ywwWhuTk06s3G92Bh02uPaNwVdzA1aKP3DtO+qH6g4OH0V2jeNJ2lRh/8AIILbeRoDSaTy4iei6BPcQssWkEg5EZFHGzIMtEl8nqFN4OhB7s1y81pVXDRxHcSFyPcKej/c2QKpX/awyhgBGJ5Jd+YBoyB7CXE+Ctysrfdol7uHDJc7qM2q8fc7X0tp1ZqnOX6VkoVLQeLfoAmU9g8T3BVw+XR4KYHKd/p7hcbGD6IpZZKx0nPap67ZbnqM1UBV5zcTJGsIJcDEspl+5raeg0AnETOe4ZZbf3RR71mLtrYA7sM7ddfVaAVJAO8SuporPS4ngfqXS7blavkc12asUyqdMq1TK6FZ5WZdolXaYVCiUy+rw5miSOs7ot7zt8BK1ZwsiYwc5qKM1ymvAvquDZwsOEEbYyJ4ordfLToCnW6JAgOGYI0GIDTL0WSc/Fw9lVq+mf7Aj0XMsrjPlnrKs1RSXwe1cm6ofZ8QIIc52Y74VpoQn/T0/wDt9L/z/wD0UacIBK4s+G0dFcrJ4pXvlwt9dwGJvOuEdjTGXBF71vKnVpjrB0gxl5rPOPTcRlLnHvkklPldSrTLKmcy25tOI4lKCmSlC3mQclTZSgqEOJXqtCMDcOmFsd0ZLyohHLl5TuoNFOo0vaOqRGIDdnqFeMlp4PQGOXnvKNw/FVcOk598CfNEbXyxxNIoscCfifGXcATKzYJJJJknMlFGJUmPBXJQkTBZs5WJvB0vf/m71W0WItv9SoP7nepXN6kuInW+kvfZ/CKNQwQQrbT5BVKgUtmqdEzsy+y5jXB7JSUXyTq9YnZQksV01qwloDBsLteGxSV+StTUVXyN2Q8lTryueDPPqlcHiPIPa/C5w/uPr+yM3baA5hjQEgb41Czjw9ry1/XbkTv7UZumnGIAgghrhBB1GYO4grRpliZyeuSjbpN39oKU1bpKvSardNq7FcWeBmyzSWd5Q1nVqwpszDOjl+YxP28Eeq1cDHO3DIbzsAVTk3d0TWeRObjrO8lBqblFbfk6XS9I5y7j8GQrUTTeWOycMjp5cVBUJEjKNmvv/sq7eVY1Kjqp+Jxd3DZp2BUHMke/v7hLT4OnLzwek/6cW7/0eEnNj3jzkeq1VGrjaRoSCPJeN8nLwfQqlk5POmuY/b0WutnKbm2hoM1CPlG8rmT07lJ4NSuiocmPt921aJIqNI6Th2SDmq4W7u6l+KY4PGNo6RmZnXKM1ebQpAYQxmHSCGncDrmeKK3qMaGoyWWIr0buzJPB5slCN8qLqbRLXskNdkWn4XDx0KBro0XxugpxMltTrltY9cE1KCnCh7U9RynAokUShPAUTSngokUSSuTZXIyjYSsVemVZ/wDkVsSVkL4H85/euf1H2o6X0k/zrF+3/Sg9SXaQKzMWhPnsKYQoqoI8MwuWmexvr3RaPRbNVEZK3RrDbosrct4YgJWhZVbHSMIJ5ZwVHDwzLX/dLzaHvY0lroOzWIPorHJu7amKpzstmMJiRA2ZLU07QzePFP8Ax1EaEII22Q8DLtttfbn4K7LsIzkHwd9kyqA0ZnyKvOvOnoCh1pvJhkE/TxWmGt1L4OX/AIrS5zggdZXVDhLjE6BuE6w4AmdhntlF/wAHzFR1MGQ2IJ3EAjyIQK2XyxvNkEYpDu8RB9FJ/HQ5xIdnkCTmMgBr4ILlbK1Nvho6kqKqIrtrCClW5KLzJpNJPgO/JAb0uGzguDqdelB6wFQ0++c2x4o422io3VrjByBKoWa9mOJFKsGukjA+Cyfyz8PiCj3TXyKkoNGQbTFlrkNcHHRtQGAGkaje4zEJ162ZtOqC15e18OLy1wkHbDu2R4KDlT/KqOAYGtkENmcJOobGWGdFWum+gThqDE2IAdmPPYtsJZRze1unhHpfJ61MY1oZEevaUQvCjBxiMJ1Okbx73Lz2lbDZ6nRnAYdEzhBzgHat1dV5NqMgnJwjIwfArm63S7+TdTPb6TLcs7a0hlIQXYsbozgQQB4ySs2CtRaeQlfEXU3sqg5guJDvGZzWet9hqUHmnVaWvESDG3QyF0NCq4VqEHk52r3ym5SRCuCalW8yDwnhRhOBRIElaU4KFpUgciRQ+VyYSuRkNMbxp/nHn9kDvTC95cwzMenaqUqYscxgqbMURv3rn657qzp/T0FRqsrw1yVXsUbzAzUj7yYfhg+KoWi14iQ3ojeMzM6di5dcJSeD2Gq1dNUHLOSexWwsfGgOk71p7LeXRh5b3lYGsXA9Ykdua5znH4ifEp8qseTz/ejc3KJs7XfFIHJod4qmL8jRje8rIvkbSrd3HWc9FI1Jme2Uopthx97PdpA7gqF53g9oEmSe1SNch14dJ/dAWpURwYe/Jsi56pUIJcerA7hu3KzZACDhqPmJOZHFWrJZYwnu+y6yU2gu2dLD9U1QSI5yflklgrVqRxNqERn+0I0y10LVnWa2naGjIj49oDiNvahdV4APvTXZvhJZ4Lmu3uBzHHOPcIZ1oOM2uCteFndUcA9x6MtO0nOQSe5LRsoaIRW00gXkHLG2Wn+9o08QD5Kg0q4RTFWbo8jqD46Ds2nQ7QiF32urRfhgkakdm8Ia4SESslZ9SmQ3N9MEnUnAM3cJnxKk4rGGa6592tyz6o/7RtLFykYGSXCB2rKcp72FoqBwGYyneMoHggTWxMbcz2pZSqtMoT3CLdS5x2j1wTZXBbDGSBOTAUoKJMoeE8FRgpQUSZRJK5MlcryQVbP/AGow0GNqTjjE/MiJzDRG76LM3BQFSvTB0nEe5uf0W8tVqJ02rnaubbUTXp8x9SMRbeRNN2j6je2Q4eIKz173cLKWsxBxguJAiZdlPBejVnxmvM+Vdo/nbc2g59smEMGXY2/IPtVRp6k9xIJ8gFWNoI1Ee9ylsTsVRgG1wHmt/eV1Bze2MwYPgrljPJITlH2swdamQY1zAHiJBjuV+jSDRARCtd5xF0ZweP3gHgqKuKRVlspcMdKqASe8qw45FdRECffvJPgLiFKQ6AjUD36+SG85Dnf5+z6K6x8Dj6FCg6S/vlW2MCD3bpyM+kZz2JzdNIw5jsznVTU4cJ2+/wBuK7moJB2n7wqZeCS+nnAwjYcQ4Zj3uVdxGo0cJHin2o9AA6tcR4bFDZ29BwkS3Mb4OoQrgNtSg4v+h6J3Ffr7G8vY1rpEEO6ue8be5CQU6EbWUZq5bZJli20QCHN6rsx2b2+H2VVWrKcTTTOure9VyFcTRqqlGSlH2vwIulcVzRJA3mEWTLGO54RNSok6ab+7dvUv4cfm3Z7M9qe8xA0iI2bcjG9Rz78clklqJZ4PWUdEpUPzMtnV6BZEwQcwQZBUcqxTIiDGZOzQTqqxWmm3ejidT6f+FknHwx0pE2Uqfk5ZouQ7Zru7KTo+ZoWkfYGAF0OafhgkEnuWS5JWvmrQCc8TXN4wfotXb7xD9JC5eoT7hrq9hSrFBqtDpS5gnqjEBgzyHSmdqLKpebC6m5vZLe8ZhRBN4Xgkst002webaCNCBnkrFWmDlrOXESusUupsG0tBd2K1XAaGxsKpsiA1tsxaZ2nI9sbVjbS2HuA3n1W5v138pw3Z8FhHjPh6JlYqwjcEoCeGpwanrICeCUZDZ7lCrM7pu3HJaOw3Ux/XnuUF92MAtwNiEDmaNnGRt1vBInTb78ArtppyffahFhrYTOqLCtiHjPqjyUMr08TZ0Oh8MwUOa7C4O8D3FE65IYe0IaRKpFKWyaYr2wYUrU1ubQdreifonNRRA1ENs39hSIzGoU9pbiAeNDr2H91ECnWSqWuLJAY+Qo3h5H0T7lbpa/ggcFHjhzTuIU9RhBIKgqtRPlGaLdc0/lMKVGDx8zP5RqT2lQR5bPQKtZbbgycDHZl4OIzIVmtbaZiHaZZCAP8AFu0d+axSrkng9lR1CmyOdyH0qckD0zMayN8KqXST3lK+1SCGiAdZjPOQW7WqNq1UVuPLOD1fWxvahDwh6VNK5aDjBqxXZWZUa40zkRPV027Udrw0yUV5o7ig98uLXCRroudKe9mqEdvAhO0LnvBEnKNfrChoVZXVDmJ0VB4LNG0OPVAA3kweCsVMwADJ8pVZojXMKw2n3oWXgo33DaTvicRhG3VZM3ZWJ/pP+UrX3o2WkTADSTCbTGQU7mwBxyZQXZW/SqfK5ELp5O1qriS3CG5kO6JPYAdVoWBF7mnHhAacUAl04YkYgY2kEwnRtcuAFWkZ02csBkQeCB3nZnuEsa90kjIExwXs9msrS0ywRiIaI2DKeMrJcs2sFRrWANgZ+KC308jt+5YR5zYrqqOe0OpvaCcyWkDit1ZOTFANGLETvxEeQUVzWXnHgY2tI0xTmTuhbKjcjcg+uAcsmtJAQbpyWUMqUYrk875UXZhDW0ab3STJAc+AN6z7bsrfo1f+N/2XpvKK7eYcyHF7XA9LQSDpGzKOKGNKkLXFYYm2KlLKMKbJUpnp03sa7oy5rmidmoUou2t+lU+R8ei2F7WDnaLm7SJb/kMx6eah5M2rnaIB6zOid+SYr3jI2VfcqX3Rl/4ZW/Rq/wDG/wCyR91VyP6NX5H/AGW/IKQIXqX9hEIbWpJmA5l1TINdzjei5sHFl2a5aLjdVf8ARqfI77I1yhs5o1W2hmhIFTv2HxiOCPWas2owOGhCLvtLKNWppViVq+fP8mDddFb9Kp8rvskFy1v0anyuW+dCYVa1LMfaRiBdFb9Kp8pTxdVf9J/ylbVskJ4YUX4h/YrtIw/8Jr/pP+UrluoXK/xDK7SMuL9tH6tT5imVbxqVP6jy6OqDnHctPZ+TFn2uqO/8gPQK0zkrZQZ6YOo6ZWHvQTNG1mcpNgZqZzZCsW+nheWxkNqrsdBgp2ckG2atGWo3HUdyu0qgHcqNooHUcfoU+z1pEHUKMst12hwjfE90ygdblHaA5w5wGCR1WbD/AIq9VtOEeX/aC1LnrEk4RnJ1CHCfkBvBbbyotI+MfIz7LY8lLW6qG1Kj4kw4w0A7mwFg6dz1trR8zfut9yPspFNjHNac5OcRByTalyXHk1NSxhpJDjtOug3ATuC8lvPlLV51+Fww4iGy1pMA5ZkL1u93GnZXvPWwGO0kGF4gbsq/kJPhqruw3hg5wa/kXb3VqpNX4OrhDRmQdYGei9Bs1qh7ofSbBp4se1kEuwjevOOQdkcyt02uElsef3W9rgHnHlpy0kAee5SCWMDVHcgR/qPf2BlLmiwy505NdoD78Vh2cpqu3m/+Nqs8trM91pOFjiAxmgyktzQJljqfpu4JbSYvOA0zlTW0/l/8bVQsF61KNeo9mAc7JgtGGZEw3ZmPNQOu+qdKbuHFda7DVLcXNu6GYy2DUKopJ4G1Tw8Z8hyryprjZTz/ALG5KP8A3TW3M+Rv2QmlZ31AHNaSDtAntTzYKn6b9uxVtQEvTLDLlu5Q1arHU3NplrwWnoNGzUHYVTuK+qtAOptwzrDgHcJ4pn4Gr+m7gq1rsNRg5zA4Yczl8O/wRRisYHUWrOyXhhw8qK+6n8jU13KWsP0/kahlmoOqdJjS4dg0J3pz7vq/pvHgq2rwKsWyTiy+OVFf+z5Gpf8AdVo/s+RqGiw1Y6jp9wlNgqEdR093EKYQvISPKuvHwfI1IhQsFX8juH7rle1EyejVLvezSrTk6TIkdozTm3dWIM1Gk9kwqdW1gVC456Bu4K028ssz3BZHGQ4GXg0Mc1pzkQSNJ7ULtFGD2eiMWh4cT2qiRGR02H6FaIPgFlam/Dk7Np2/dMtFItMjvHaE/m8JzmDwSsdEtd1dh2t/ZERFS2tDhI0dHgUXAQq0jDI8f+kjHVB1Xz2Oz80udkYNbg46adq9PwFajwwS4wJjx2LX8i7Ewuzkkkg6xiaBlnrqV43ywviq00mwGkYnZZg/DMcUM/3jbDANeo1oM9Alme8lue0rTXhrIiS2el+fk9b/ANZuVooO/AsZhc+m15rEmWglwApxmDLNe1BLrq85SY/WWtJ36bVm697i380bQ/G+m002uI6RBIIDydYJOeSI3fbm0n4SZkQBsyORHZl5qpo11aLuUue5Z+Ea25/6jddRoY/7WhrtLg4ZGXBokzn2BZzk04VagynOJmIgSV6JZrKymC9xEN6R2Af3EncrXCEp7I4Z5nf9rb+Mq0c8bMMggiRhHSbOo7lAwoby3vmnaLzZXsrxVpsp83VwhwbILpAcRDutMiUSsry9gcGwHCRKWKlVPbva4LDFIAoc9w4p0u2AcSqwJPPOTl9vs9bA8kskseNggxiA7DK9II8dywd78j676z3s5vC84utBE65QtlYiWU2tdmWgNnfA1RSQTbbyydyYRORzByI37wlfUTOdQlIzNiebHaTTJPNvzb3TlwOS1mxBOUN38+wOblUp4i3cZiWngpOTd4c5RAPWZk7f3q3yjTY3bHdjx5CTgmFSOKicVRmElckxJFZBGVQcjodCq7yWnasPQvyszQAjcZRalypy6dJ/hB+qN1jtxozaJTKtaRCAO5R0t1T5f3Tm3zTOeKO9rgVFAmQ5QtTZFOoYnqkjI+Knr2V0TEx4yFm23nTIgg1G5xDSCJ1UtntZa3olzhu6TXhKk0vkdCEn4RPeFbC09gy+yHUKjwNNe9MtNCpUdLiYGg295KvWdrljvsi/B1NLTKK5M/flmfUcHHYMPmT9ULddzvyrec2d3koK9mOwKq9Y4pRJboIze5mCaCw5FTm0T0jqOKKXjSIeeiN+iHVBM5ALqRalFM4s4uuTWTf8j7O8UmV2VA2TliPRnc4bcp4ruXV/260UuacGik2cZoTFSNrzJyjYstYuUNopsa1oYQBhHRnKIAOeagr2+0VAQYAOoAABHb4JnpwPssVi58iWCqKbCwPcHucHNz6IEEOxb5HoFer3pUwta57hhyGAkZZSInx8ULbZHwM29m3JS0rPmJOu4R5pLSFb5bdueC9Z7wqSYe8gaS4z45qyLwqD43jL8zvuqVCywMXhHEqdlPOPez6KuBbWCcXjUy6b9PzH7pG3hU2vdHed/eo6TIid52d/7KKBA10+qostVLXUkw9/EpjrfUy6bt2p97FDT9/X0SluevvVQnBKLdUz6bvmKqtvE0Xk4iMYnI7dvmnup7vcoZe1I4AY6p17D781EFGbhyg+y86jgCHu+bamm31fzu+byWdu61QQD2I49ndv8VGsAJosm21IBxujbmuULNCDt9z73LlRfpJBRSc0rDkwJuTRhFZ9GVHQsBech3lXgFoLMwBoyGiy6rUOqPBq0umVsuQfZbEGgCFabZxuV4BSELhytlJ5Z34VRisIo8yNydTpDcrkKNBuYzahzWBI9ncnMVe3H+WVILdJIlj2xbMxevSeSO4eiFGnO7d+6Mn3wKqtGfgfVemgsJI8hfLdJtlOFxGp8PfBWKwz8F3wt70QkhnMZ9mnvekpnOdY7NysBRbfe8KFMmL+jEaZ+UJ1FxxDLU+kfZNobffxKzQ6w9/EgCb4IHT58M1XDHRt17CrTNPf5kjxke8+ihMEQaQTx0Tw2SJMZRoFK8dLwHootyrJPBE6nlGKYmPBQVrJiyJOeX1Vr83valPVHh9VeSYyCqV14HTJMIlSfIjvSVDlw9Su2+/yqZyD4JGVNhnzy3rk3bx9AuULeD//2Q==">
            <a:hlinkClick r:id="rId8"/>
          </p:cNvPr>
          <p:cNvSpPr>
            <a:spLocks noChangeAspect="1" noChangeArrowheads="1"/>
          </p:cNvSpPr>
          <p:nvPr/>
        </p:nvSpPr>
        <p:spPr bwMode="auto">
          <a:xfrm>
            <a:off x="42863" y="-1485900"/>
            <a:ext cx="2857500" cy="30956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70678" name="Picture 22" descr="http://abclawcenters.com/wp-content/uploads/2014/11/original_physical_therapy_and_child_with_cerebral_palsy1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148064" y="4005064"/>
            <a:ext cx="2458686" cy="266357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sr-Cyrl-RS" sz="3600" dirty="0" smtClean="0">
                <a:solidFill>
                  <a:srgbClr val="FF0000"/>
                </a:solidFill>
                <a:latin typeface="France YU" pitchFamily="34" charset="0"/>
                <a:cs typeface="Times New Roman" pitchFamily="18" charset="0"/>
              </a:rPr>
              <a:t>Клиничка кинезитерапија</a:t>
            </a:r>
            <a:endParaRPr lang="en-US" sz="36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600200"/>
            <a:ext cx="8712968" cy="4925144"/>
          </a:xfrm>
        </p:spPr>
        <p:txBody>
          <a:bodyPr>
            <a:normAutofit/>
          </a:bodyPr>
          <a:lstStyle/>
          <a:p>
            <a:r>
              <a:rPr lang="sr-Cyrl-RS" sz="2400" dirty="0" smtClean="0">
                <a:solidFill>
                  <a:srgbClr val="FF0000"/>
                </a:solidFill>
                <a:cs typeface="Times New Roman" pitchFamily="18" charset="0"/>
              </a:rPr>
              <a:t>интернистичка</a:t>
            </a:r>
            <a:r>
              <a:rPr lang="en-U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solidFill>
                  <a:srgbClr val="FF0000"/>
                </a:solidFill>
                <a:cs typeface="Times New Roman" pitchFamily="18" charset="0"/>
              </a:rPr>
              <a:t>област</a:t>
            </a:r>
            <a:r>
              <a:rPr lang="sr-Latn-C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smtClean="0">
                <a:cs typeface="Times New Roman" pitchFamily="18" charset="0"/>
              </a:rPr>
              <a:t>(</a:t>
            </a:r>
            <a:r>
              <a:rPr lang="sr-Cyrl-RS" sz="2400" dirty="0" smtClean="0">
                <a:cs typeface="Times New Roman" pitchFamily="18" charset="0"/>
              </a:rPr>
              <a:t>инфаркт</a:t>
            </a:r>
            <a:r>
              <a:rPr lang="en-U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срца</a:t>
            </a:r>
            <a:r>
              <a:rPr lang="en-US" sz="2400" dirty="0" smtClean="0">
                <a:cs typeface="Times New Roman" pitchFamily="18" charset="0"/>
              </a:rPr>
              <a:t>,</a:t>
            </a:r>
            <a:r>
              <a:rPr lang="sr-Cyrl-RS" sz="2400" dirty="0" smtClean="0">
                <a:cs typeface="Times New Roman" pitchFamily="18" charset="0"/>
              </a:rPr>
              <a:t> дијабетес</a:t>
            </a:r>
            <a:r>
              <a:rPr lang="en-US" sz="2400" dirty="0" smtClean="0">
                <a:cs typeface="Times New Roman" pitchFamily="18" charset="0"/>
              </a:rPr>
              <a:t>,</a:t>
            </a:r>
            <a:r>
              <a:rPr lang="sr-Cyrl-RS" sz="2400" dirty="0" smtClean="0">
                <a:cs typeface="Times New Roman" pitchFamily="18" charset="0"/>
              </a:rPr>
              <a:t> периферне</a:t>
            </a:r>
            <a:r>
              <a:rPr lang="en-U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артеријске</a:t>
            </a:r>
            <a:r>
              <a:rPr lang="en-U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сметње</a:t>
            </a:r>
            <a:r>
              <a:rPr lang="en-U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крвотока</a:t>
            </a:r>
            <a:r>
              <a:rPr lang="en-US" sz="2400" dirty="0" smtClean="0">
                <a:cs typeface="Times New Roman" pitchFamily="18" charset="0"/>
              </a:rPr>
              <a:t>, </a:t>
            </a:r>
            <a:r>
              <a:rPr lang="sr-Cyrl-RS" sz="2400" dirty="0" smtClean="0">
                <a:cs typeface="Times New Roman" pitchFamily="18" charset="0"/>
              </a:rPr>
              <a:t>хиперхолестеролемија</a:t>
            </a:r>
            <a:r>
              <a:rPr lang="en-US" sz="2400" dirty="0" smtClean="0">
                <a:cs typeface="Times New Roman" pitchFamily="18" charset="0"/>
              </a:rPr>
              <a:t>,</a:t>
            </a:r>
            <a:r>
              <a:rPr lang="sr-Cyrl-RS" sz="2400" dirty="0" smtClean="0">
                <a:cs typeface="Times New Roman" pitchFamily="18" charset="0"/>
              </a:rPr>
              <a:t> прекомерна</a:t>
            </a:r>
            <a:r>
              <a:rPr lang="en-U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телесна</a:t>
            </a:r>
            <a:r>
              <a:rPr lang="en-U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тежина</a:t>
            </a:r>
            <a:r>
              <a:rPr lang="en-US" sz="2400" dirty="0" smtClean="0">
                <a:cs typeface="Times New Roman" pitchFamily="18" charset="0"/>
              </a:rPr>
              <a:t>,</a:t>
            </a:r>
            <a:r>
              <a:rPr lang="sr-Cyrl-RS" sz="2400" dirty="0" smtClean="0">
                <a:cs typeface="Times New Roman" pitchFamily="18" charset="0"/>
              </a:rPr>
              <a:t> варикозни</a:t>
            </a:r>
            <a:r>
              <a:rPr lang="en-U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синдроми</a:t>
            </a:r>
            <a:r>
              <a:rPr lang="en-US" sz="2400" dirty="0" smtClean="0">
                <a:cs typeface="Times New Roman" pitchFamily="18" charset="0"/>
              </a:rPr>
              <a:t>)</a:t>
            </a:r>
            <a:endParaRPr lang="sr-Cyrl-RS" sz="2400" dirty="0" smtClean="0">
              <a:cs typeface="Times New Roman" pitchFamily="18" charset="0"/>
            </a:endParaRPr>
          </a:p>
          <a:p>
            <a:r>
              <a:rPr lang="sr-Cyrl-RS" sz="2400" dirty="0" smtClean="0">
                <a:solidFill>
                  <a:srgbClr val="FF0000"/>
                </a:solidFill>
                <a:cs typeface="Times New Roman" pitchFamily="18" charset="0"/>
              </a:rPr>
              <a:t>ортопедских</a:t>
            </a:r>
            <a:r>
              <a:rPr lang="sr-Latn-CS" sz="2400" dirty="0" smtClean="0">
                <a:solidFill>
                  <a:srgbClr val="FF0000"/>
                </a:solidFill>
              </a:rPr>
              <a:t> </a:t>
            </a:r>
            <a:r>
              <a:rPr lang="sr-Cyrl-RS" sz="2400" dirty="0" smtClean="0">
                <a:solidFill>
                  <a:srgbClr val="FF0000"/>
                </a:solidFill>
                <a:cs typeface="Times New Roman" pitchFamily="18" charset="0"/>
              </a:rPr>
              <a:t>обољења</a:t>
            </a:r>
            <a:r>
              <a:rPr lang="sr-Latn-C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smtClean="0">
                <a:cs typeface="Times New Roman" pitchFamily="18" charset="0"/>
              </a:rPr>
              <a:t>(</a:t>
            </a:r>
            <a:r>
              <a:rPr lang="sr-Cyrl-RS" sz="2400" dirty="0" smtClean="0">
                <a:cs typeface="Times New Roman" pitchFamily="18" charset="0"/>
              </a:rPr>
              <a:t>артрозе</a:t>
            </a:r>
            <a:r>
              <a:rPr lang="en-US" sz="2400" dirty="0" smtClean="0">
                <a:cs typeface="Times New Roman" pitchFamily="18" charset="0"/>
              </a:rPr>
              <a:t>,</a:t>
            </a:r>
            <a:r>
              <a:rPr lang="sr-Latn-CS" sz="2400" dirty="0" smtClean="0"/>
              <a:t> </a:t>
            </a:r>
            <a:r>
              <a:rPr lang="sr-Cyrl-RS" sz="2400" dirty="0" smtClean="0">
                <a:cs typeface="Times New Roman" pitchFamily="18" charset="0"/>
              </a:rPr>
              <a:t>остеопороза</a:t>
            </a:r>
            <a:r>
              <a:rPr lang="en-US" sz="2400" dirty="0" smtClean="0">
                <a:cs typeface="Times New Roman" pitchFamily="18" charset="0"/>
              </a:rPr>
              <a:t>,</a:t>
            </a:r>
            <a:r>
              <a:rPr lang="sr-Latn-CS" sz="2400" dirty="0" smtClean="0"/>
              <a:t> </a:t>
            </a:r>
            <a:r>
              <a:rPr lang="sr-Cyrl-RS" sz="2400" dirty="0" smtClean="0">
                <a:cs typeface="Times New Roman" pitchFamily="18" charset="0"/>
              </a:rPr>
              <a:t>лоше</a:t>
            </a:r>
            <a:r>
              <a:rPr lang="en-U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држање</a:t>
            </a:r>
            <a:r>
              <a:rPr lang="en-U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тела</a:t>
            </a:r>
            <a:r>
              <a:rPr lang="en-US" sz="2400" dirty="0" smtClean="0">
                <a:cs typeface="Times New Roman" pitchFamily="18" charset="0"/>
              </a:rPr>
              <a:t>, </a:t>
            </a:r>
            <a:r>
              <a:rPr lang="sr-Cyrl-RS" sz="2400" dirty="0" smtClean="0">
                <a:cs typeface="Times New Roman" pitchFamily="18" charset="0"/>
              </a:rPr>
              <a:t>слабост</a:t>
            </a:r>
            <a:r>
              <a:rPr lang="en-U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везивног</a:t>
            </a:r>
            <a:r>
              <a:rPr lang="en-U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ткива</a:t>
            </a:r>
            <a:r>
              <a:rPr lang="en-US" sz="2400" dirty="0" smtClean="0">
                <a:cs typeface="Times New Roman" pitchFamily="18" charset="0"/>
              </a:rPr>
              <a:t>)</a:t>
            </a:r>
            <a:endParaRPr lang="sr-Cyrl-RS" sz="2400" dirty="0" smtClean="0">
              <a:cs typeface="Times New Roman" pitchFamily="18" charset="0"/>
            </a:endParaRPr>
          </a:p>
          <a:p>
            <a:r>
              <a:rPr lang="sr-Cyrl-RS" sz="2400" dirty="0" smtClean="0">
                <a:solidFill>
                  <a:srgbClr val="FF0000"/>
                </a:solidFill>
                <a:cs typeface="Times New Roman" pitchFamily="18" charset="0"/>
              </a:rPr>
              <a:t>гинекологија</a:t>
            </a:r>
            <a:r>
              <a:rPr lang="en-US" sz="2400" dirty="0" smtClean="0">
                <a:cs typeface="Times New Roman" pitchFamily="18" charset="0"/>
              </a:rPr>
              <a:t>-</a:t>
            </a:r>
            <a:r>
              <a:rPr lang="sr-Cyrl-RS" sz="2400" dirty="0" smtClean="0">
                <a:cs typeface="Times New Roman" pitchFamily="18" charset="0"/>
              </a:rPr>
              <a:t>слабост</a:t>
            </a:r>
            <a:r>
              <a:rPr lang="en-U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мишића</a:t>
            </a:r>
            <a:r>
              <a:rPr lang="en-U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пода</a:t>
            </a:r>
            <a:r>
              <a:rPr lang="en-U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карлице</a:t>
            </a:r>
            <a:r>
              <a:rPr lang="en-US" sz="2400" dirty="0" smtClean="0">
                <a:cs typeface="Times New Roman" pitchFamily="18" charset="0"/>
              </a:rPr>
              <a:t>, </a:t>
            </a:r>
            <a:r>
              <a:rPr lang="sr-Cyrl-RS" sz="2400" dirty="0" smtClean="0">
                <a:cs typeface="Times New Roman" pitchFamily="18" charset="0"/>
              </a:rPr>
              <a:t>дисменореја</a:t>
            </a:r>
          </a:p>
          <a:p>
            <a:r>
              <a:rPr lang="sr-Cyrl-RS" sz="2400" dirty="0" smtClean="0">
                <a:solidFill>
                  <a:srgbClr val="FF0000"/>
                </a:solidFill>
                <a:cs typeface="Times New Roman" pitchFamily="18" charset="0"/>
              </a:rPr>
              <a:t>хирургија</a:t>
            </a:r>
            <a:r>
              <a:rPr lang="en-US" sz="2400" dirty="0" smtClean="0">
                <a:solidFill>
                  <a:srgbClr val="FF0000"/>
                </a:solidFill>
                <a:cs typeface="Times New Roman" pitchFamily="18" charset="0"/>
              </a:rPr>
              <a:t>-</a:t>
            </a:r>
            <a:r>
              <a:rPr lang="sr-Cyrl-RS" sz="2400" dirty="0" smtClean="0">
                <a:cs typeface="Times New Roman" pitchFamily="18" charset="0"/>
              </a:rPr>
              <a:t>постоперативна</a:t>
            </a:r>
            <a:r>
              <a:rPr lang="en-U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рана</a:t>
            </a:r>
            <a:r>
              <a:rPr lang="en-U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мобилизација</a:t>
            </a:r>
          </a:p>
          <a:p>
            <a:r>
              <a:rPr lang="sr-Cyrl-RS" sz="2400" dirty="0" smtClean="0">
                <a:solidFill>
                  <a:srgbClr val="FF0000"/>
                </a:solidFill>
                <a:cs typeface="Times New Roman" pitchFamily="18" charset="0"/>
              </a:rPr>
              <a:t>имунологија</a:t>
            </a:r>
            <a:r>
              <a:rPr lang="en-US" sz="2400" dirty="0" smtClean="0">
                <a:cs typeface="Times New Roman" pitchFamily="18" charset="0"/>
              </a:rPr>
              <a:t>-</a:t>
            </a:r>
            <a:r>
              <a:rPr lang="sr-Cyrl-RS" sz="2400" dirty="0" smtClean="0">
                <a:cs typeface="Times New Roman" pitchFamily="18" charset="0"/>
              </a:rPr>
              <a:t>подизање</a:t>
            </a:r>
            <a:r>
              <a:rPr lang="en-U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имуних</a:t>
            </a:r>
            <a:r>
              <a:rPr lang="en-U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способности</a:t>
            </a:r>
            <a:r>
              <a:rPr lang="en-U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организма </a:t>
            </a:r>
          </a:p>
          <a:p>
            <a:r>
              <a:rPr lang="sr-Cyrl-RS" sz="2400" dirty="0" smtClean="0">
                <a:solidFill>
                  <a:srgbClr val="FF0000"/>
                </a:solidFill>
                <a:cs typeface="Times New Roman" pitchFamily="18" charset="0"/>
              </a:rPr>
              <a:t>геријатрија</a:t>
            </a:r>
            <a:r>
              <a:rPr lang="en-US" sz="2400" dirty="0" smtClean="0">
                <a:cs typeface="Times New Roman" pitchFamily="18" charset="0"/>
              </a:rPr>
              <a:t>-</a:t>
            </a:r>
            <a:r>
              <a:rPr lang="sr-Cyrl-RS" sz="2400" dirty="0" smtClean="0">
                <a:cs typeface="Times New Roman" pitchFamily="18" charset="0"/>
              </a:rPr>
              <a:t>тонизирање</a:t>
            </a:r>
            <a:r>
              <a:rPr lang="en-U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организма</a:t>
            </a:r>
            <a:endParaRPr lang="en-US" sz="2400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>
                <a:solidFill>
                  <a:srgbClr val="FF0000"/>
                </a:solidFill>
              </a:rPr>
              <a:t>Циљеви кинезитерапије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600200"/>
            <a:ext cx="8568952" cy="499715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sr-Cyrl-RS" sz="2400" dirty="0" smtClean="0"/>
              <a:t>ОПШТИ ЦИЉЕВИ:</a:t>
            </a:r>
          </a:p>
          <a:p>
            <a:pPr>
              <a:buNone/>
            </a:pPr>
            <a:endParaRPr lang="sr-Cyrl-RS" sz="1400" dirty="0" smtClean="0"/>
          </a:p>
          <a:p>
            <a:pPr>
              <a:buNone/>
            </a:pPr>
            <a:r>
              <a:rPr lang="sr-Cyrl-RS" sz="2400" dirty="0" smtClean="0"/>
              <a:t>1) Потпуно успостављање изгубљених функција локомоторног система и других органа</a:t>
            </a:r>
          </a:p>
          <a:p>
            <a:pPr>
              <a:buNone/>
            </a:pPr>
            <a:r>
              <a:rPr lang="sr-Cyrl-RS" sz="2400" dirty="0" smtClean="0"/>
              <a:t>2) Максимално коришћење преосталих функционалних способности организма</a:t>
            </a:r>
            <a:endParaRPr lang="en-US" sz="2400" dirty="0" smtClean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>
                <a:solidFill>
                  <a:srgbClr val="FF0000"/>
                </a:solidFill>
              </a:rPr>
              <a:t>Циљеви кинезитерапије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600200"/>
            <a:ext cx="8568952" cy="4997152"/>
          </a:xfrm>
        </p:spPr>
        <p:txBody>
          <a:bodyPr>
            <a:normAutofit/>
          </a:bodyPr>
          <a:lstStyle/>
          <a:p>
            <a:pPr lvl="0">
              <a:buNone/>
            </a:pPr>
            <a:r>
              <a:rPr lang="sr-Cyrl-RS" sz="2400" dirty="0" smtClean="0"/>
              <a:t>СПЕЦИЈАЛНИ ЦИЉЕВИ:</a:t>
            </a:r>
          </a:p>
          <a:p>
            <a:pPr marL="722313" lvl="0"/>
            <a:r>
              <a:rPr lang="en-US" sz="2400" dirty="0" err="1" smtClean="0"/>
              <a:t>успостављање</a:t>
            </a:r>
            <a:r>
              <a:rPr lang="en-US" sz="2400" dirty="0" smtClean="0"/>
              <a:t>, </a:t>
            </a:r>
            <a:r>
              <a:rPr lang="en-US" sz="2400" dirty="0" err="1" smtClean="0"/>
              <a:t>одржавање</a:t>
            </a:r>
            <a:r>
              <a:rPr lang="en-US" sz="2400" dirty="0" smtClean="0"/>
              <a:t> и </a:t>
            </a:r>
            <a:r>
              <a:rPr lang="en-US" sz="2400" dirty="0" err="1" smtClean="0"/>
              <a:t>повећање</a:t>
            </a:r>
            <a:r>
              <a:rPr lang="en-US" sz="2400" dirty="0" smtClean="0"/>
              <a:t> </a:t>
            </a:r>
            <a:r>
              <a:rPr lang="en-US" sz="2400" dirty="0" err="1" smtClean="0"/>
              <a:t>обима</a:t>
            </a:r>
            <a:r>
              <a:rPr lang="en-US" sz="2400" dirty="0" smtClean="0"/>
              <a:t> </a:t>
            </a:r>
            <a:r>
              <a:rPr lang="en-US" sz="2400" dirty="0" err="1" smtClean="0"/>
              <a:t>покрета</a:t>
            </a:r>
            <a:endParaRPr lang="en-US" sz="2400" dirty="0" smtClean="0"/>
          </a:p>
          <a:p>
            <a:pPr marL="722313" lvl="0"/>
            <a:r>
              <a:rPr lang="en-US" sz="2400" dirty="0" err="1" smtClean="0"/>
              <a:t>одржавање</a:t>
            </a:r>
            <a:r>
              <a:rPr lang="en-US" sz="2400" dirty="0" smtClean="0"/>
              <a:t> и </a:t>
            </a:r>
            <a:r>
              <a:rPr lang="en-US" sz="2400" dirty="0" err="1" smtClean="0"/>
              <a:t>повећање</a:t>
            </a:r>
            <a:r>
              <a:rPr lang="en-US" sz="2400" dirty="0" smtClean="0"/>
              <a:t> </a:t>
            </a:r>
            <a:r>
              <a:rPr lang="en-US" sz="2400" dirty="0" err="1" smtClean="0"/>
              <a:t>мишићне</a:t>
            </a:r>
            <a:r>
              <a:rPr lang="en-US" sz="2400" dirty="0" smtClean="0"/>
              <a:t> </a:t>
            </a:r>
            <a:r>
              <a:rPr lang="en-US" sz="2400" dirty="0" err="1" smtClean="0"/>
              <a:t>снаге</a:t>
            </a:r>
            <a:endParaRPr lang="en-US" sz="2400" dirty="0" smtClean="0"/>
          </a:p>
          <a:p>
            <a:pPr marL="722313" lvl="0"/>
            <a:r>
              <a:rPr lang="en-US" sz="2400" dirty="0" err="1" smtClean="0"/>
              <a:t>повећавање</a:t>
            </a:r>
            <a:r>
              <a:rPr lang="en-US" sz="2400" dirty="0" smtClean="0"/>
              <a:t> </a:t>
            </a:r>
            <a:r>
              <a:rPr lang="en-US" sz="2400" dirty="0" err="1" smtClean="0"/>
              <a:t>издржљивости</a:t>
            </a:r>
            <a:r>
              <a:rPr lang="en-US" sz="2400" dirty="0" smtClean="0"/>
              <a:t> </a:t>
            </a:r>
          </a:p>
          <a:p>
            <a:pPr marL="722313" lvl="0"/>
            <a:r>
              <a:rPr lang="en-US" sz="2400" dirty="0" err="1" smtClean="0"/>
              <a:t>развијање</a:t>
            </a:r>
            <a:r>
              <a:rPr lang="en-US" sz="2400" dirty="0" smtClean="0"/>
              <a:t> и </a:t>
            </a:r>
            <a:r>
              <a:rPr lang="en-US" sz="2400" dirty="0" err="1" smtClean="0"/>
              <a:t>побољшање</a:t>
            </a:r>
            <a:r>
              <a:rPr lang="en-US" sz="2400" dirty="0" smtClean="0"/>
              <a:t> </a:t>
            </a:r>
            <a:r>
              <a:rPr lang="en-US" sz="2400" dirty="0" err="1" smtClean="0"/>
              <a:t>координације</a:t>
            </a:r>
            <a:r>
              <a:rPr lang="en-US" sz="2400" dirty="0" smtClean="0"/>
              <a:t> </a:t>
            </a:r>
            <a:r>
              <a:rPr lang="en-US" sz="2400" dirty="0" err="1" smtClean="0"/>
              <a:t>покрета</a:t>
            </a:r>
            <a:endParaRPr lang="en-US" sz="2400" dirty="0" smtClean="0"/>
          </a:p>
          <a:p>
            <a:pPr marL="722313" lvl="0"/>
            <a:r>
              <a:rPr lang="en-US" sz="2400" dirty="0" err="1" smtClean="0"/>
              <a:t>повећање</a:t>
            </a:r>
            <a:r>
              <a:rPr lang="en-US" sz="2400" dirty="0" smtClean="0"/>
              <a:t> </a:t>
            </a:r>
            <a:r>
              <a:rPr lang="en-US" sz="2400" dirty="0" err="1" smtClean="0"/>
              <a:t>брзине</a:t>
            </a:r>
            <a:r>
              <a:rPr lang="en-US" sz="2400" dirty="0" smtClean="0"/>
              <a:t> </a:t>
            </a:r>
            <a:r>
              <a:rPr lang="en-US" sz="2400" dirty="0" err="1" smtClean="0"/>
              <a:t>покрета</a:t>
            </a:r>
            <a:r>
              <a:rPr lang="en-US" sz="2400" dirty="0" smtClean="0"/>
              <a:t> </a:t>
            </a:r>
          </a:p>
          <a:p>
            <a:pPr marL="722313" lvl="0"/>
            <a:r>
              <a:rPr lang="en-US" sz="2400" dirty="0" err="1" smtClean="0"/>
              <a:t>корекција</a:t>
            </a:r>
            <a:r>
              <a:rPr lang="en-US" sz="2400" dirty="0" smtClean="0"/>
              <a:t> </a:t>
            </a:r>
            <a:r>
              <a:rPr lang="en-US" sz="2400" dirty="0" err="1" smtClean="0"/>
              <a:t>положаја</a:t>
            </a:r>
            <a:r>
              <a:rPr lang="en-US" sz="2400" dirty="0" smtClean="0"/>
              <a:t> </a:t>
            </a:r>
            <a:r>
              <a:rPr lang="en-US" sz="2400" dirty="0" err="1" smtClean="0"/>
              <a:t>делова</a:t>
            </a:r>
            <a:r>
              <a:rPr lang="en-US" sz="2400" dirty="0" smtClean="0"/>
              <a:t> </a:t>
            </a:r>
            <a:r>
              <a:rPr lang="en-US" sz="2400" dirty="0" err="1" smtClean="0"/>
              <a:t>тела</a:t>
            </a:r>
            <a:endParaRPr lang="en-US" sz="2400" dirty="0" smtClean="0"/>
          </a:p>
          <a:p>
            <a:pPr marL="722313" lvl="0"/>
            <a:r>
              <a:rPr lang="en-US" sz="2400" dirty="0" err="1" smtClean="0"/>
              <a:t>превенција</a:t>
            </a:r>
            <a:r>
              <a:rPr lang="en-US" sz="2400" dirty="0" smtClean="0"/>
              <a:t> и </a:t>
            </a:r>
            <a:r>
              <a:rPr lang="en-US" sz="2400" dirty="0" err="1" smtClean="0"/>
              <a:t>корекција</a:t>
            </a:r>
            <a:r>
              <a:rPr lang="en-US" sz="2400" dirty="0" smtClean="0"/>
              <a:t> </a:t>
            </a:r>
            <a:r>
              <a:rPr lang="en-US" sz="2400" dirty="0" err="1" smtClean="0"/>
              <a:t>деформитета</a:t>
            </a:r>
            <a:r>
              <a:rPr lang="en-US" sz="2400" dirty="0" smtClean="0"/>
              <a:t> </a:t>
            </a:r>
          </a:p>
          <a:p>
            <a:pPr marL="722313" lvl="0"/>
            <a:r>
              <a:rPr lang="en-US" sz="2400" dirty="0" err="1" smtClean="0"/>
              <a:t>побољшање</a:t>
            </a:r>
            <a:r>
              <a:rPr lang="en-US" sz="2400" dirty="0" smtClean="0"/>
              <a:t> </a:t>
            </a:r>
            <a:r>
              <a:rPr lang="en-US" sz="2400" dirty="0" err="1" smtClean="0"/>
              <a:t>функције</a:t>
            </a:r>
            <a:r>
              <a:rPr lang="en-US" sz="2400" dirty="0" smtClean="0"/>
              <a:t> </a:t>
            </a:r>
            <a:r>
              <a:rPr lang="en-US" sz="2400" dirty="0" err="1" smtClean="0"/>
              <a:t>других</a:t>
            </a:r>
            <a:r>
              <a:rPr lang="en-US" sz="2400" dirty="0" smtClean="0"/>
              <a:t> </a:t>
            </a:r>
            <a:r>
              <a:rPr lang="en-US" sz="2400" dirty="0" err="1" smtClean="0"/>
              <a:t>органских</a:t>
            </a:r>
            <a:r>
              <a:rPr lang="en-US" sz="2400" dirty="0" smtClean="0"/>
              <a:t> </a:t>
            </a:r>
            <a:r>
              <a:rPr lang="en-US" sz="2400" dirty="0" err="1" smtClean="0"/>
              <a:t>система</a:t>
            </a:r>
            <a:r>
              <a:rPr lang="en-US" sz="2400" dirty="0" smtClean="0"/>
              <a:t> </a:t>
            </a:r>
          </a:p>
          <a:p>
            <a:pPr marL="722313" lvl="0"/>
            <a:r>
              <a:rPr lang="en-US" sz="2400" dirty="0" err="1" smtClean="0"/>
              <a:t>повећање</a:t>
            </a:r>
            <a:r>
              <a:rPr lang="en-US" sz="2400" dirty="0" smtClean="0"/>
              <a:t> </a:t>
            </a:r>
            <a:r>
              <a:rPr lang="en-US" sz="2400" dirty="0" err="1" smtClean="0"/>
              <a:t>укупне</a:t>
            </a:r>
            <a:r>
              <a:rPr lang="en-US" sz="2400" dirty="0" smtClean="0"/>
              <a:t> </a:t>
            </a:r>
            <a:r>
              <a:rPr lang="en-US" sz="2400" dirty="0" err="1" smtClean="0"/>
              <a:t>кондиције</a:t>
            </a:r>
            <a:r>
              <a:rPr lang="en-US" sz="2400" dirty="0" smtClean="0"/>
              <a:t> </a:t>
            </a:r>
            <a:r>
              <a:rPr lang="en-US" sz="2400" dirty="0" err="1" smtClean="0"/>
              <a:t>организма</a:t>
            </a:r>
            <a:r>
              <a:rPr lang="en-US" sz="2400" dirty="0" smtClean="0"/>
              <a:t> </a:t>
            </a:r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dirty="0" smtClean="0">
                <a:solidFill>
                  <a:srgbClr val="FF0000"/>
                </a:solidFill>
              </a:rPr>
              <a:t>Место</a:t>
            </a:r>
            <a:r>
              <a:rPr lang="sr-Latn-CS" dirty="0" smtClean="0">
                <a:solidFill>
                  <a:srgbClr val="FF0000"/>
                </a:solidFill>
              </a:rPr>
              <a:t> </a:t>
            </a:r>
            <a:r>
              <a:rPr lang="sr-Cyrl-RS" dirty="0" smtClean="0">
                <a:solidFill>
                  <a:srgbClr val="FF0000"/>
                </a:solidFill>
              </a:rPr>
              <a:t>и</a:t>
            </a:r>
            <a:r>
              <a:rPr lang="sr-Latn-CS" dirty="0" smtClean="0">
                <a:solidFill>
                  <a:srgbClr val="FF0000"/>
                </a:solidFill>
              </a:rPr>
              <a:t> </a:t>
            </a:r>
            <a:r>
              <a:rPr lang="sr-Cyrl-RS" dirty="0" smtClean="0">
                <a:solidFill>
                  <a:srgbClr val="FF0000"/>
                </a:solidFill>
              </a:rPr>
              <a:t>улога</a:t>
            </a:r>
            <a:r>
              <a:rPr lang="sr-Latn-CS" dirty="0" smtClean="0">
                <a:solidFill>
                  <a:srgbClr val="FF0000"/>
                </a:solidFill>
              </a:rPr>
              <a:t> </a:t>
            </a:r>
            <a:r>
              <a:rPr lang="sr-Cyrl-RS" dirty="0" smtClean="0">
                <a:solidFill>
                  <a:srgbClr val="FF0000"/>
                </a:solidFill>
              </a:rPr>
              <a:t>кинезитерапије</a:t>
            </a:r>
            <a:r>
              <a:rPr lang="sr-Latn-CS" dirty="0" smtClean="0">
                <a:solidFill>
                  <a:srgbClr val="FF0000"/>
                </a:solidFill>
              </a:rPr>
              <a:t> </a:t>
            </a:r>
            <a:r>
              <a:rPr lang="sr-Cyrl-RS" dirty="0" smtClean="0">
                <a:solidFill>
                  <a:srgbClr val="FF0000"/>
                </a:solidFill>
              </a:rPr>
              <a:t/>
            </a:r>
            <a:br>
              <a:rPr lang="sr-Cyrl-RS" dirty="0" smtClean="0">
                <a:solidFill>
                  <a:srgbClr val="FF0000"/>
                </a:solidFill>
              </a:rPr>
            </a:br>
            <a:r>
              <a:rPr lang="sr-Cyrl-RS" dirty="0" smtClean="0">
                <a:solidFill>
                  <a:srgbClr val="FF0000"/>
                </a:solidFill>
              </a:rPr>
              <a:t>у</a:t>
            </a:r>
            <a:r>
              <a:rPr lang="sr-Latn-CS" dirty="0" smtClean="0">
                <a:solidFill>
                  <a:srgbClr val="FF0000"/>
                </a:solidFill>
              </a:rPr>
              <a:t> </a:t>
            </a:r>
            <a:r>
              <a:rPr lang="sr-Cyrl-RS" dirty="0" smtClean="0">
                <a:solidFill>
                  <a:srgbClr val="FF0000"/>
                </a:solidFill>
              </a:rPr>
              <a:t>рехабилитацији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772816"/>
            <a:ext cx="8712968" cy="4896544"/>
          </a:xfrm>
        </p:spPr>
        <p:txBody>
          <a:bodyPr>
            <a:normAutofit fontScale="92500" lnSpcReduction="10000"/>
          </a:bodyPr>
          <a:lstStyle/>
          <a:p>
            <a:r>
              <a:rPr lang="en-US" sz="2600" dirty="0" smtClean="0">
                <a:solidFill>
                  <a:srgbClr val="0070C0"/>
                </a:solidFill>
              </a:rPr>
              <a:t>Kinesis</a:t>
            </a:r>
            <a:r>
              <a:rPr lang="sr-Cyrl-RS" sz="2600" dirty="0" smtClean="0">
                <a:solidFill>
                  <a:srgbClr val="0070C0"/>
                </a:solidFill>
              </a:rPr>
              <a:t> – покрет,</a:t>
            </a:r>
            <a:r>
              <a:rPr lang="en-US" sz="2600" dirty="0" smtClean="0">
                <a:solidFill>
                  <a:srgbClr val="0070C0"/>
                </a:solidFill>
              </a:rPr>
              <a:t>  </a:t>
            </a:r>
            <a:r>
              <a:rPr lang="en-US" sz="2600" dirty="0" err="1" smtClean="0">
                <a:solidFill>
                  <a:srgbClr val="0070C0"/>
                </a:solidFill>
              </a:rPr>
              <a:t>terapia</a:t>
            </a:r>
            <a:r>
              <a:rPr lang="sr-Cyrl-RS" sz="2600" dirty="0" smtClean="0">
                <a:solidFill>
                  <a:srgbClr val="0070C0"/>
                </a:solidFill>
              </a:rPr>
              <a:t> - лечење</a:t>
            </a:r>
            <a:endParaRPr lang="en-US" sz="2600" dirty="0" smtClean="0">
              <a:solidFill>
                <a:srgbClr val="0070C0"/>
              </a:solidFill>
            </a:endParaRPr>
          </a:p>
          <a:p>
            <a:r>
              <a:rPr lang="sr-Cyrl-RS" sz="2600" dirty="0" smtClean="0">
                <a:solidFill>
                  <a:srgbClr val="00B050"/>
                </a:solidFill>
              </a:rPr>
              <a:t>Кинезитерапија </a:t>
            </a:r>
            <a:r>
              <a:rPr lang="sr-Latn-CS" sz="2600" dirty="0" smtClean="0">
                <a:solidFill>
                  <a:srgbClr val="00B050"/>
                </a:solidFill>
              </a:rPr>
              <a:t>- </a:t>
            </a:r>
            <a:r>
              <a:rPr lang="sr-Cyrl-RS" sz="2600" dirty="0" smtClean="0">
                <a:solidFill>
                  <a:srgbClr val="00B050"/>
                </a:solidFill>
              </a:rPr>
              <a:t>терапија</a:t>
            </a:r>
            <a:r>
              <a:rPr lang="sr-Latn-CS" sz="2600" dirty="0" smtClean="0">
                <a:solidFill>
                  <a:srgbClr val="00B050"/>
                </a:solidFill>
              </a:rPr>
              <a:t> </a:t>
            </a:r>
            <a:r>
              <a:rPr lang="sr-Cyrl-RS" sz="2600" dirty="0" smtClean="0">
                <a:solidFill>
                  <a:srgbClr val="00B050"/>
                </a:solidFill>
              </a:rPr>
              <a:t>кроз</a:t>
            </a:r>
            <a:r>
              <a:rPr lang="sr-Latn-CS" sz="2600" dirty="0" smtClean="0">
                <a:solidFill>
                  <a:srgbClr val="00B050"/>
                </a:solidFill>
              </a:rPr>
              <a:t> </a:t>
            </a:r>
            <a:r>
              <a:rPr lang="sr-Cyrl-RS" sz="2600" dirty="0" smtClean="0">
                <a:solidFill>
                  <a:srgbClr val="00B050"/>
                </a:solidFill>
              </a:rPr>
              <a:t>покрет</a:t>
            </a:r>
            <a:r>
              <a:rPr lang="en-US" sz="2600" dirty="0" smtClean="0">
                <a:solidFill>
                  <a:srgbClr val="00B050"/>
                </a:solidFill>
              </a:rPr>
              <a:t>, </a:t>
            </a:r>
            <a:r>
              <a:rPr lang="sr-Cyrl-RS" sz="2600" dirty="0" smtClean="0">
                <a:solidFill>
                  <a:srgbClr val="00B050"/>
                </a:solidFill>
              </a:rPr>
              <a:t>кретање</a:t>
            </a:r>
            <a:r>
              <a:rPr lang="sr-Latn-CS" sz="2600" dirty="0" smtClean="0">
                <a:solidFill>
                  <a:srgbClr val="00B050"/>
                </a:solidFill>
              </a:rPr>
              <a:t> </a:t>
            </a:r>
            <a:endParaRPr lang="sr-Cyrl-RS" sz="2600" dirty="0" smtClean="0">
              <a:solidFill>
                <a:srgbClr val="00B050"/>
              </a:solidFill>
            </a:endParaRPr>
          </a:p>
          <a:p>
            <a:r>
              <a:rPr lang="sr-Cyrl-RS" sz="2600" dirty="0" smtClean="0"/>
              <a:t>Кинезитерапија је део Физикалне медицине и рехабилитације који се бави применом покрета у терапијске сврхе, у циљу успостављања оптималног стања и функције локомоторног апарата</a:t>
            </a:r>
            <a:r>
              <a:rPr lang="en-US" sz="2600" dirty="0"/>
              <a:t>.</a:t>
            </a:r>
            <a:endParaRPr lang="sr-Cyrl-RS" sz="2600" dirty="0" smtClean="0"/>
          </a:p>
          <a:p>
            <a:r>
              <a:rPr lang="sr-Cyrl-RS" sz="2600" dirty="0" smtClean="0"/>
              <a:t>Заузима</a:t>
            </a:r>
            <a:r>
              <a:rPr lang="sr-Latn-CS" sz="2600" dirty="0" smtClean="0"/>
              <a:t> </a:t>
            </a:r>
            <a:r>
              <a:rPr lang="sr-Cyrl-RS" sz="2600" dirty="0" smtClean="0"/>
              <a:t>круцијално</a:t>
            </a:r>
            <a:r>
              <a:rPr lang="sr-Latn-CS" sz="2600" dirty="0" smtClean="0"/>
              <a:t> </a:t>
            </a:r>
            <a:r>
              <a:rPr lang="sr-Cyrl-RS" sz="2600" dirty="0" smtClean="0"/>
              <a:t>место</a:t>
            </a:r>
            <a:r>
              <a:rPr lang="sr-Latn-CS" sz="2600" dirty="0" smtClean="0"/>
              <a:t> </a:t>
            </a:r>
            <a:r>
              <a:rPr lang="sr-Cyrl-RS" sz="2600" dirty="0" smtClean="0"/>
              <a:t>у</a:t>
            </a:r>
            <a:r>
              <a:rPr lang="sr-Latn-CS" sz="2600" dirty="0" smtClean="0"/>
              <a:t> </a:t>
            </a:r>
            <a:r>
              <a:rPr lang="sr-Cyrl-RS" sz="2600" dirty="0" smtClean="0"/>
              <a:t>оспос</a:t>
            </a:r>
            <a:r>
              <a:rPr lang="sr-Latn-CS" sz="2600" dirty="0" smtClean="0"/>
              <a:t>o</a:t>
            </a:r>
            <a:r>
              <a:rPr lang="sr-Cyrl-RS" sz="2600" dirty="0" smtClean="0"/>
              <a:t>бљав</a:t>
            </a:r>
            <a:r>
              <a:rPr lang="sr-Latn-CS" sz="2600" dirty="0" smtClean="0"/>
              <a:t>a</a:t>
            </a:r>
            <a:r>
              <a:rPr lang="sr-Cyrl-RS" sz="2600" dirty="0" smtClean="0"/>
              <a:t>њу</a:t>
            </a:r>
            <a:r>
              <a:rPr lang="sr-Latn-CS" sz="2600" dirty="0" smtClean="0"/>
              <a:t> </a:t>
            </a:r>
            <a:r>
              <a:rPr lang="sr-Cyrl-RS" sz="2600" dirty="0" smtClean="0"/>
              <a:t>инвалидних</a:t>
            </a:r>
            <a:r>
              <a:rPr lang="sr-Latn-CS" sz="2600" dirty="0" smtClean="0"/>
              <a:t> </a:t>
            </a:r>
            <a:r>
              <a:rPr lang="sr-Cyrl-RS" sz="2600" dirty="0" smtClean="0"/>
              <a:t>ос</a:t>
            </a:r>
            <a:r>
              <a:rPr lang="sr-Latn-CS" sz="2600" dirty="0" smtClean="0"/>
              <a:t>o</a:t>
            </a:r>
            <a:r>
              <a:rPr lang="sr-Cyrl-RS" sz="2600" dirty="0" smtClean="0"/>
              <a:t>ба, уз медикаментозну терапију, хируршку методологију, примену ортопедских средстава и различите видове физикалне терапије</a:t>
            </a:r>
            <a:r>
              <a:rPr lang="en-US" sz="2600" dirty="0" smtClean="0"/>
              <a:t>.</a:t>
            </a:r>
            <a:endParaRPr lang="sr-Cyrl-RS" sz="2600" dirty="0" smtClean="0"/>
          </a:p>
          <a:p>
            <a:r>
              <a:rPr lang="sr-Cyrl-RS" sz="2600" dirty="0" smtClean="0"/>
              <a:t>Кретање има улогу и у превенцији и терапији оштећења кардиоваскуларног и респираторног система,неуролошких оштећења</a:t>
            </a:r>
            <a:r>
              <a:rPr lang="en-US" sz="2600" dirty="0" smtClean="0"/>
              <a:t>, </a:t>
            </a:r>
            <a:r>
              <a:rPr lang="sr-Cyrl-RS" sz="2600" dirty="0" smtClean="0"/>
              <a:t>ендокринолошких обољења...</a:t>
            </a:r>
          </a:p>
          <a:p>
            <a:endParaRPr lang="sr-Cyrl-RS" dirty="0" smtClean="0"/>
          </a:p>
          <a:p>
            <a:endParaRPr lang="sr-Latn-C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>
                <a:solidFill>
                  <a:srgbClr val="FF0000"/>
                </a:solidFill>
              </a:rPr>
              <a:t>Задаци кинезитерапије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35280" cy="4925144"/>
          </a:xfrm>
        </p:spPr>
        <p:txBody>
          <a:bodyPr>
            <a:normAutofit/>
          </a:bodyPr>
          <a:lstStyle/>
          <a:p>
            <a:r>
              <a:rPr lang="en-US" dirty="0" err="1"/>
              <a:t>Задаци</a:t>
            </a:r>
            <a:r>
              <a:rPr lang="en-US" dirty="0"/>
              <a:t> </a:t>
            </a:r>
            <a:r>
              <a:rPr lang="en-US" dirty="0" err="1" smtClean="0"/>
              <a:t>кинезитерапије</a:t>
            </a:r>
            <a:r>
              <a:rPr lang="en-US" dirty="0" smtClean="0"/>
              <a:t>: </a:t>
            </a:r>
            <a:endParaRPr lang="sr-Cyrl-RS" dirty="0" smtClean="0"/>
          </a:p>
          <a:p>
            <a:endParaRPr lang="sr-Cyrl-RS" sz="1600" dirty="0" smtClean="0"/>
          </a:p>
          <a:p>
            <a:pPr marL="722313">
              <a:buFont typeface="Wingdings" pitchFamily="2" charset="2"/>
              <a:buChar char="ü"/>
            </a:pPr>
            <a:r>
              <a:rPr lang="en-US" sz="2400" dirty="0" smtClean="0"/>
              <a:t>ПРЕВЕНЦИЈА </a:t>
            </a:r>
            <a:r>
              <a:rPr lang="en-US" sz="2400" dirty="0" err="1"/>
              <a:t>оштећења</a:t>
            </a:r>
            <a:r>
              <a:rPr lang="en-US" sz="2400" dirty="0"/>
              <a:t> </a:t>
            </a:r>
            <a:r>
              <a:rPr lang="en-US" sz="2400" dirty="0" err="1"/>
              <a:t>функције</a:t>
            </a:r>
            <a:r>
              <a:rPr lang="en-US" sz="2400" dirty="0"/>
              <a:t> </a:t>
            </a:r>
            <a:r>
              <a:rPr lang="en-US" sz="2400" dirty="0" err="1"/>
              <a:t>локомоторног</a:t>
            </a:r>
            <a:r>
              <a:rPr lang="en-US" sz="2400" dirty="0"/>
              <a:t> </a:t>
            </a:r>
            <a:r>
              <a:rPr lang="en-US" sz="2400" dirty="0" err="1"/>
              <a:t>система</a:t>
            </a:r>
            <a:r>
              <a:rPr lang="en-US" sz="2400" dirty="0"/>
              <a:t> </a:t>
            </a:r>
            <a:endParaRPr lang="sr-Cyrl-RS" sz="2400" dirty="0" smtClean="0"/>
          </a:p>
          <a:p>
            <a:pPr marL="722313">
              <a:buFont typeface="Wingdings" pitchFamily="2" charset="2"/>
              <a:buChar char="ü"/>
            </a:pPr>
            <a:r>
              <a:rPr lang="en-US" sz="2400" dirty="0" smtClean="0"/>
              <a:t>ЛЕЧЕЊЕ </a:t>
            </a:r>
            <a:r>
              <a:rPr lang="en-US" sz="2400" dirty="0" err="1"/>
              <a:t>оштећених</a:t>
            </a:r>
            <a:r>
              <a:rPr lang="en-US" sz="2400" dirty="0"/>
              <a:t> </a:t>
            </a:r>
            <a:r>
              <a:rPr lang="en-US" sz="2400" dirty="0" err="1"/>
              <a:t>функција</a:t>
            </a:r>
            <a:r>
              <a:rPr lang="en-US" sz="2400" dirty="0"/>
              <a:t> </a:t>
            </a:r>
            <a:r>
              <a:rPr lang="en-US" sz="2400" dirty="0" err="1"/>
              <a:t>локомоторног</a:t>
            </a:r>
            <a:r>
              <a:rPr lang="en-US" sz="2400" dirty="0"/>
              <a:t> </a:t>
            </a:r>
            <a:r>
              <a:rPr lang="en-US" sz="2400" dirty="0" err="1"/>
              <a:t>система</a:t>
            </a:r>
            <a:r>
              <a:rPr lang="en-US" sz="2400" dirty="0"/>
              <a:t> </a:t>
            </a:r>
            <a:endParaRPr lang="sr-Cyrl-RS" sz="2400" dirty="0" smtClean="0"/>
          </a:p>
          <a:p>
            <a:pPr marL="722313">
              <a:buFont typeface="Wingdings" pitchFamily="2" charset="2"/>
              <a:buChar char="ü"/>
            </a:pPr>
            <a:r>
              <a:rPr lang="en-US" sz="2400" dirty="0" smtClean="0"/>
              <a:t>РЕСТИТУЦИЈА</a:t>
            </a:r>
            <a:r>
              <a:rPr lang="sr-Cyrl-RS" sz="2400" dirty="0" smtClean="0"/>
              <a:t> (повраћај)</a:t>
            </a:r>
            <a:r>
              <a:rPr lang="en-US" sz="2400" dirty="0" smtClean="0"/>
              <a:t> </a:t>
            </a:r>
            <a:r>
              <a:rPr lang="en-US" sz="2400" dirty="0" err="1"/>
              <a:t>функција</a:t>
            </a:r>
            <a:r>
              <a:rPr lang="en-US" sz="2400" dirty="0"/>
              <a:t> </a:t>
            </a:r>
            <a:r>
              <a:rPr lang="en-US" sz="2400" dirty="0" err="1"/>
              <a:t>локомоторног</a:t>
            </a:r>
            <a:r>
              <a:rPr lang="en-US" sz="2400" dirty="0"/>
              <a:t> </a:t>
            </a:r>
            <a:r>
              <a:rPr lang="en-US" sz="2400" dirty="0" err="1"/>
              <a:t>система</a:t>
            </a:r>
            <a:r>
              <a:rPr lang="en-US" sz="2400" dirty="0"/>
              <a:t> </a:t>
            </a:r>
            <a:endParaRPr lang="sr-Cyrl-RS" sz="2400" dirty="0" smtClean="0"/>
          </a:p>
          <a:p>
            <a:pPr marL="722313">
              <a:buFont typeface="Wingdings" pitchFamily="2" charset="2"/>
              <a:buChar char="ü"/>
            </a:pPr>
            <a:r>
              <a:rPr lang="en-US" sz="2400" dirty="0" smtClean="0"/>
              <a:t>РЕСТАУРАЦИЈА</a:t>
            </a:r>
            <a:r>
              <a:rPr lang="sr-Cyrl-RS" sz="2400" dirty="0" smtClean="0"/>
              <a:t> (обнављање)</a:t>
            </a:r>
            <a:r>
              <a:rPr lang="en-US" sz="2400" dirty="0" smtClean="0"/>
              <a:t> </a:t>
            </a:r>
            <a:r>
              <a:rPr lang="en-US" sz="2400" dirty="0" err="1"/>
              <a:t>функција</a:t>
            </a:r>
            <a:r>
              <a:rPr lang="en-US" sz="2400" dirty="0"/>
              <a:t> </a:t>
            </a:r>
            <a:r>
              <a:rPr lang="en-US" sz="2400" dirty="0" err="1"/>
              <a:t>локомоторног</a:t>
            </a:r>
            <a:r>
              <a:rPr lang="en-US" sz="2400" dirty="0"/>
              <a:t> </a:t>
            </a:r>
            <a:r>
              <a:rPr lang="en-US" sz="2400" dirty="0" err="1" smtClean="0"/>
              <a:t>система</a:t>
            </a:r>
            <a:endParaRPr lang="sr-Cyrl-RS" sz="2400" dirty="0" smtClean="0"/>
          </a:p>
          <a:p>
            <a:pPr marL="722313">
              <a:buFont typeface="Wingdings" pitchFamily="2" charset="2"/>
              <a:buChar char="ü"/>
            </a:pPr>
            <a:r>
              <a:rPr lang="en-US" sz="2400" dirty="0" smtClean="0"/>
              <a:t>КОМПЕНЗАЦИЈА </a:t>
            </a:r>
            <a:r>
              <a:rPr lang="en-US" sz="2400" dirty="0" err="1" smtClean="0"/>
              <a:t>функција</a:t>
            </a:r>
            <a:r>
              <a:rPr lang="en-US" sz="2400" dirty="0" smtClean="0"/>
              <a:t> </a:t>
            </a:r>
            <a:r>
              <a:rPr lang="en-US" sz="2400" dirty="0" err="1" smtClean="0"/>
              <a:t>локомоторног</a:t>
            </a:r>
            <a:r>
              <a:rPr lang="en-US" sz="2400" dirty="0" smtClean="0"/>
              <a:t> </a:t>
            </a:r>
            <a:r>
              <a:rPr lang="en-US" sz="2400" dirty="0" err="1" smtClean="0"/>
              <a:t>система</a:t>
            </a:r>
            <a:r>
              <a:rPr lang="en-US" sz="2400" dirty="0" smtClean="0"/>
              <a:t> </a:t>
            </a:r>
            <a:endParaRPr lang="sr-Cyrl-RS" sz="2400" dirty="0" smtClean="0"/>
          </a:p>
          <a:p>
            <a:pPr marL="722313">
              <a:buFont typeface="Wingdings" pitchFamily="2" charset="2"/>
              <a:buChar char="ü"/>
            </a:pPr>
            <a:endParaRPr lang="en-US" sz="2400" dirty="0"/>
          </a:p>
          <a:p>
            <a:endParaRPr lang="en-US" dirty="0"/>
          </a:p>
        </p:txBody>
      </p:sp>
    </p:spTree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6" descr="http://t1.gstatic.com/images?q=tbn:ANd9GcR3DixbTLrAKulM61DLF_QJ1aq8b8p-GYDnype8CVVwm1quVGZ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64088" y="4077072"/>
            <a:ext cx="1470924" cy="1305445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Средства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кинезитерапије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600200"/>
            <a:ext cx="8640960" cy="5069160"/>
          </a:xfrm>
        </p:spPr>
        <p:txBody>
          <a:bodyPr>
            <a:normAutofit fontScale="85000" lnSpcReduction="20000"/>
          </a:bodyPr>
          <a:lstStyle/>
          <a:p>
            <a:r>
              <a:rPr lang="en-US" sz="2800" dirty="0" err="1" smtClean="0"/>
              <a:t>Средства</a:t>
            </a:r>
            <a:r>
              <a:rPr lang="en-US" sz="2800" dirty="0" smtClean="0"/>
              <a:t> </a:t>
            </a:r>
            <a:r>
              <a:rPr lang="en-US" sz="2800" dirty="0" err="1"/>
              <a:t>кинезитерапије</a:t>
            </a:r>
            <a:r>
              <a:rPr lang="en-US" sz="2800" dirty="0"/>
              <a:t> </a:t>
            </a:r>
            <a:r>
              <a:rPr lang="en-US" sz="2800" dirty="0" err="1" smtClean="0"/>
              <a:t>делимо</a:t>
            </a:r>
            <a:r>
              <a:rPr lang="en-US" sz="2800" dirty="0" smtClean="0"/>
              <a:t> </a:t>
            </a:r>
            <a:r>
              <a:rPr lang="en-US" sz="2800" dirty="0" err="1"/>
              <a:t>на</a:t>
            </a:r>
            <a:r>
              <a:rPr lang="en-US" sz="2800" dirty="0"/>
              <a:t>:</a:t>
            </a:r>
          </a:p>
          <a:p>
            <a:pPr>
              <a:buNone/>
            </a:pPr>
            <a:endParaRPr lang="sr-Cyrl-RS" sz="2800" dirty="0" smtClean="0"/>
          </a:p>
          <a:p>
            <a:pPr marL="722313">
              <a:buFont typeface="Wingdings" pitchFamily="2" charset="2"/>
              <a:buChar char="ü"/>
            </a:pPr>
            <a:r>
              <a:rPr lang="en-US" sz="2800" dirty="0" smtClean="0"/>
              <a:t>ОСНОВНО </a:t>
            </a:r>
            <a:r>
              <a:rPr lang="en-US" sz="2800" dirty="0"/>
              <a:t>СРЕДСТВО – </a:t>
            </a:r>
            <a:r>
              <a:rPr lang="en-US" sz="2800" dirty="0" smtClean="0"/>
              <a:t>ПОКРЕТ</a:t>
            </a:r>
            <a:r>
              <a:rPr lang="sr-Cyrl-RS" sz="2800" dirty="0" smtClean="0"/>
              <a:t>, </a:t>
            </a:r>
            <a:r>
              <a:rPr lang="en-US" sz="2800" dirty="0" smtClean="0"/>
              <a:t>КРЕТ</a:t>
            </a:r>
            <a:r>
              <a:rPr lang="sr-Cyrl-RS" sz="2800" dirty="0"/>
              <a:t>А</a:t>
            </a:r>
            <a:r>
              <a:rPr lang="en-US" sz="2800" dirty="0" smtClean="0"/>
              <a:t>Њ</a:t>
            </a:r>
            <a:r>
              <a:rPr lang="sr-Cyrl-RS" sz="2800" dirty="0" smtClean="0"/>
              <a:t>Е, </a:t>
            </a:r>
            <a:r>
              <a:rPr lang="en-US" sz="2800" dirty="0" smtClean="0"/>
              <a:t>ВЕЖБА</a:t>
            </a:r>
            <a:endParaRPr lang="en-US" sz="2800" dirty="0"/>
          </a:p>
          <a:p>
            <a:pPr marL="722313">
              <a:buFont typeface="Wingdings" pitchFamily="2" charset="2"/>
              <a:buChar char="ü"/>
            </a:pPr>
            <a:endParaRPr lang="en-US" sz="2800" dirty="0"/>
          </a:p>
          <a:p>
            <a:pPr marL="722313">
              <a:buFont typeface="Wingdings" pitchFamily="2" charset="2"/>
              <a:buChar char="ü"/>
            </a:pPr>
            <a:r>
              <a:rPr lang="en-US" sz="2800" dirty="0" smtClean="0"/>
              <a:t>ПОМОЋНА </a:t>
            </a:r>
            <a:r>
              <a:rPr lang="en-US" sz="2800" dirty="0"/>
              <a:t>СРЕДСТВА </a:t>
            </a:r>
            <a:r>
              <a:rPr lang="sr-Cyrl-RS" sz="2800" dirty="0" smtClean="0"/>
              <a:t>– </a:t>
            </a:r>
            <a:r>
              <a:rPr lang="en-US" sz="2800" dirty="0" smtClean="0"/>
              <a:t>ПОМАГАЛА</a:t>
            </a:r>
            <a:r>
              <a:rPr lang="sr-Cyrl-RS" sz="2800" dirty="0" smtClean="0"/>
              <a:t> (гимнастичке сале и справе, реквизити: </a:t>
            </a:r>
            <a:r>
              <a:rPr lang="sr-Cyrl-RS" sz="2100" dirty="0" smtClean="0"/>
              <a:t>опруге, експандери, конопци, џакови с песком, тегови, бучице, шведске лестве, шведске клупе, палице, лопте, медицинке, штаке, штапови, протетичка и ортотичка средства...)</a:t>
            </a:r>
          </a:p>
          <a:p>
            <a:pPr marL="722313">
              <a:buFont typeface="Wingdings" pitchFamily="2" charset="2"/>
              <a:buChar char="ü"/>
            </a:pPr>
            <a:endParaRPr lang="sr-Cyrl-RS" sz="2800" dirty="0" smtClean="0"/>
          </a:p>
          <a:p>
            <a:pPr marL="722313">
              <a:buFont typeface="Wingdings" pitchFamily="2" charset="2"/>
              <a:buChar char="ü"/>
            </a:pPr>
            <a:endParaRPr lang="sr-Cyrl-RS" sz="2800" dirty="0" smtClean="0"/>
          </a:p>
          <a:p>
            <a:pPr marL="722313">
              <a:buFont typeface="Wingdings" pitchFamily="2" charset="2"/>
              <a:buChar char="ü"/>
            </a:pPr>
            <a:endParaRPr lang="sr-Cyrl-RS" sz="2800" dirty="0" smtClean="0"/>
          </a:p>
          <a:p>
            <a:pPr marL="895350" indent="-515938">
              <a:buFont typeface="Wingdings" pitchFamily="2" charset="2"/>
              <a:buChar char="ü"/>
              <a:tabLst>
                <a:tab pos="895350" algn="l"/>
              </a:tabLst>
            </a:pPr>
            <a:r>
              <a:rPr lang="sr-Cyrl-RS" sz="2800" dirty="0" smtClean="0"/>
              <a:t>Помоћне методе – вода, ваздух, сунце, промена климе,термотерапијска средства, електротерапијске процедуре, електростимулација...</a:t>
            </a:r>
            <a:endParaRPr lang="en-US" sz="2800" dirty="0"/>
          </a:p>
          <a:p>
            <a:endParaRPr lang="en-US" dirty="0"/>
          </a:p>
        </p:txBody>
      </p:sp>
      <p:pic>
        <p:nvPicPr>
          <p:cNvPr id="4" name="Picture 22" descr="Exercise ball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236296" y="4077072"/>
            <a:ext cx="1642914" cy="1290862"/>
          </a:xfrm>
          <a:prstGeom prst="rect">
            <a:avLst/>
          </a:prstGeom>
          <a:noFill/>
        </p:spPr>
      </p:pic>
      <p:pic>
        <p:nvPicPr>
          <p:cNvPr id="5" name="Picture 10" descr="http://t1.gstatic.com/images?q=tbn:ANd9GcSaRTsfRCEDLRu3xiZmHuQWzjAR6A5J3m5-46jOFznYHxdtm7Y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051720" y="4269192"/>
            <a:ext cx="1280011" cy="960008"/>
          </a:xfrm>
          <a:prstGeom prst="rect">
            <a:avLst/>
          </a:prstGeom>
          <a:noFill/>
        </p:spPr>
      </p:pic>
      <p:pic>
        <p:nvPicPr>
          <p:cNvPr id="6" name="Picture 12" descr="http://t3.gstatic.com/images?q=tbn:ANd9GcT-WJQD-5MaVDnjTOG0-xQ75OJYfjy_gDzESGYLu3OoZ1PrH_DO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707904" y="4221088"/>
            <a:ext cx="1191700" cy="906364"/>
          </a:xfrm>
          <a:prstGeom prst="rect">
            <a:avLst/>
          </a:prstGeom>
          <a:noFill/>
        </p:spPr>
      </p:pic>
      <p:pic>
        <p:nvPicPr>
          <p:cNvPr id="7" name="Picture 8" descr="http://t3.gstatic.com/images?q=tbn:ANd9GcRf5BYwmyzdd7gXEmrGTY_aX9h3V-DKoaOYqtwMR2s9m33PIraW2g">
            <a:hlinkClick r:id="rId10"/>
          </p:cNvPr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251520" y="4365104"/>
            <a:ext cx="1344838" cy="80942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dirty="0" smtClean="0">
                <a:solidFill>
                  <a:srgbClr val="FF0000"/>
                </a:solidFill>
              </a:rPr>
              <a:t>Основна с</a:t>
            </a:r>
            <a:r>
              <a:rPr lang="en-US" dirty="0" err="1" smtClean="0">
                <a:solidFill>
                  <a:srgbClr val="FF0000"/>
                </a:solidFill>
              </a:rPr>
              <a:t>редства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кинезитерапије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600200"/>
            <a:ext cx="8568952" cy="4925144"/>
          </a:xfrm>
        </p:spPr>
        <p:txBody>
          <a:bodyPr>
            <a:normAutofit/>
          </a:bodyPr>
          <a:lstStyle/>
          <a:p>
            <a:r>
              <a:rPr lang="sr-Cyrl-RS" sz="2400" dirty="0" smtClean="0"/>
              <a:t>Према сили која изводи покрете: </a:t>
            </a:r>
          </a:p>
          <a:p>
            <a:pPr marL="898525">
              <a:buFont typeface="Wingdings" pitchFamily="2" charset="2"/>
              <a:buChar char="ü"/>
            </a:pPr>
            <a:r>
              <a:rPr lang="sr-Cyrl-RS" sz="2400" dirty="0" smtClean="0"/>
              <a:t>активни </a:t>
            </a:r>
          </a:p>
          <a:p>
            <a:pPr marL="898525">
              <a:buFont typeface="Wingdings" pitchFamily="2" charset="2"/>
              <a:buChar char="ü"/>
            </a:pPr>
            <a:r>
              <a:rPr lang="sr-Cyrl-RS" sz="2400" dirty="0" smtClean="0"/>
              <a:t>пасивни</a:t>
            </a:r>
          </a:p>
          <a:p>
            <a:r>
              <a:rPr lang="sr-Cyrl-RS" sz="2400" dirty="0" smtClean="0"/>
              <a:t>Према сложености покрета: </a:t>
            </a:r>
          </a:p>
          <a:p>
            <a:pPr marL="898525">
              <a:buFont typeface="Wingdings" pitchFamily="2" charset="2"/>
              <a:buChar char="ü"/>
            </a:pPr>
            <a:r>
              <a:rPr lang="sr-Cyrl-RS" sz="2400" dirty="0" smtClean="0"/>
              <a:t>прости</a:t>
            </a:r>
          </a:p>
          <a:p>
            <a:pPr marL="898525">
              <a:buFont typeface="Wingdings" pitchFamily="2" charset="2"/>
              <a:buChar char="ü"/>
            </a:pPr>
            <a:r>
              <a:rPr lang="sr-Cyrl-RS" sz="2400" dirty="0" smtClean="0"/>
              <a:t>сложени</a:t>
            </a:r>
          </a:p>
          <a:p>
            <a:pPr marL="898525">
              <a:buFont typeface="Wingdings" pitchFamily="2" charset="2"/>
              <a:buChar char="ü"/>
            </a:pPr>
            <a:r>
              <a:rPr lang="sr-Cyrl-RS" sz="2400" dirty="0" smtClean="0"/>
              <a:t>функционални </a:t>
            </a:r>
          </a:p>
          <a:p>
            <a:r>
              <a:rPr lang="sr-Cyrl-RS" sz="2400" dirty="0" smtClean="0"/>
              <a:t>Према степену вољног учешћа: </a:t>
            </a:r>
          </a:p>
          <a:p>
            <a:pPr marL="898525">
              <a:buFont typeface="Wingdings" pitchFamily="2" charset="2"/>
              <a:buChar char="ü"/>
            </a:pPr>
            <a:r>
              <a:rPr lang="sr-Cyrl-RS" sz="2400" dirty="0" smtClean="0"/>
              <a:t>вољни</a:t>
            </a:r>
          </a:p>
          <a:p>
            <a:pPr marL="898525">
              <a:buFont typeface="Wingdings" pitchFamily="2" charset="2"/>
              <a:buChar char="ü"/>
            </a:pPr>
            <a:r>
              <a:rPr lang="sr-Cyrl-RS" sz="2400" dirty="0" smtClean="0"/>
              <a:t>аутоматски</a:t>
            </a:r>
          </a:p>
          <a:p>
            <a:pPr marL="898525">
              <a:buFont typeface="Wingdings" pitchFamily="2" charset="2"/>
              <a:buChar char="ü"/>
            </a:pPr>
            <a:r>
              <a:rPr lang="sr-Cyrl-RS" sz="2400" dirty="0" smtClean="0"/>
              <a:t>рефлексни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dirty="0" smtClean="0">
                <a:solidFill>
                  <a:srgbClr val="FF0000"/>
                </a:solidFill>
              </a:rPr>
              <a:t>Принципи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кинезитерапије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052736"/>
            <a:ext cx="8892480" cy="5805264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endParaRPr lang="en-US" dirty="0"/>
          </a:p>
          <a:p>
            <a:r>
              <a:rPr lang="sr-Cyrl-RS" sz="4400" dirty="0" smtClean="0"/>
              <a:t>Принципи</a:t>
            </a:r>
            <a:r>
              <a:rPr lang="en-US" sz="4400" dirty="0" smtClean="0"/>
              <a:t> </a:t>
            </a:r>
            <a:r>
              <a:rPr lang="en-US" sz="4400" dirty="0" err="1"/>
              <a:t>кинезитерапије</a:t>
            </a:r>
            <a:r>
              <a:rPr lang="en-US" sz="4400" dirty="0"/>
              <a:t> </a:t>
            </a:r>
            <a:r>
              <a:rPr lang="en-US" sz="4400" dirty="0" err="1"/>
              <a:t>су</a:t>
            </a:r>
            <a:r>
              <a:rPr lang="en-US" sz="4400" dirty="0"/>
              <a:t> </a:t>
            </a:r>
            <a:r>
              <a:rPr lang="en-US" sz="4400" dirty="0" err="1"/>
              <a:t>законитости</a:t>
            </a:r>
            <a:r>
              <a:rPr lang="en-US" sz="4400" dirty="0"/>
              <a:t> </a:t>
            </a:r>
            <a:r>
              <a:rPr lang="en-US" sz="4400" dirty="0" err="1"/>
              <a:t>које</a:t>
            </a:r>
            <a:r>
              <a:rPr lang="en-US" sz="4400" dirty="0"/>
              <a:t> </a:t>
            </a:r>
            <a:r>
              <a:rPr lang="en-US" sz="4400" dirty="0" err="1"/>
              <a:t>нам</a:t>
            </a:r>
            <a:r>
              <a:rPr lang="en-US" sz="4400" dirty="0"/>
              <a:t> </a:t>
            </a:r>
            <a:r>
              <a:rPr lang="en-US" sz="4400" dirty="0" err="1"/>
              <a:t>омогућавају</a:t>
            </a:r>
            <a:r>
              <a:rPr lang="en-US" sz="4400" dirty="0"/>
              <a:t> </a:t>
            </a:r>
            <a:r>
              <a:rPr lang="en-US" sz="4400" dirty="0" err="1"/>
              <a:t>да</a:t>
            </a:r>
            <a:r>
              <a:rPr lang="en-US" sz="4400" dirty="0"/>
              <a:t> </a:t>
            </a:r>
            <a:r>
              <a:rPr lang="en-US" sz="4400" dirty="0" err="1" smtClean="0"/>
              <a:t>боље</a:t>
            </a:r>
            <a:r>
              <a:rPr lang="sr-Cyrl-RS" sz="4400" dirty="0" smtClean="0"/>
              <a:t> </a:t>
            </a:r>
            <a:r>
              <a:rPr lang="en-US" sz="4400" dirty="0" err="1" smtClean="0"/>
              <a:t>разумемо</a:t>
            </a:r>
            <a:r>
              <a:rPr lang="en-US" sz="4400" dirty="0"/>
              <a:t>, </a:t>
            </a:r>
            <a:r>
              <a:rPr lang="sr-Cyrl-RS" sz="4400" dirty="0" smtClean="0"/>
              <a:t>с</a:t>
            </a:r>
            <a:r>
              <a:rPr lang="en-US" sz="4400" dirty="0" err="1" smtClean="0"/>
              <a:t>проводимо</a:t>
            </a:r>
            <a:r>
              <a:rPr lang="en-US" sz="4400" dirty="0" smtClean="0"/>
              <a:t> </a:t>
            </a:r>
            <a:r>
              <a:rPr lang="en-US" sz="4400" dirty="0"/>
              <a:t>и </a:t>
            </a:r>
            <a:r>
              <a:rPr lang="en-US" sz="4400" dirty="0" err="1"/>
              <a:t>пратимо</a:t>
            </a:r>
            <a:r>
              <a:rPr lang="en-US" sz="4400" dirty="0"/>
              <a:t> </a:t>
            </a:r>
            <a:r>
              <a:rPr lang="en-US" sz="4400" dirty="0" err="1"/>
              <a:t>кинезитерапијски</a:t>
            </a:r>
            <a:r>
              <a:rPr lang="en-US" sz="4400" dirty="0"/>
              <a:t> </a:t>
            </a:r>
            <a:r>
              <a:rPr lang="en-US" sz="4400" dirty="0" err="1"/>
              <a:t>третман</a:t>
            </a:r>
            <a:r>
              <a:rPr lang="en-US" sz="4400" dirty="0" smtClean="0"/>
              <a:t>.</a:t>
            </a:r>
            <a:endParaRPr lang="sr-Cyrl-RS" sz="4400" dirty="0" smtClean="0"/>
          </a:p>
          <a:p>
            <a:r>
              <a:rPr lang="sr-Cyrl-RS" sz="4400" dirty="0" smtClean="0"/>
              <a:t>Основни педагошки и методолошки принципи КТХ:</a:t>
            </a:r>
            <a:endParaRPr lang="en-US" sz="4400" dirty="0"/>
          </a:p>
          <a:p>
            <a:pPr marL="898525">
              <a:buFont typeface="Wingdings" pitchFamily="2" charset="2"/>
              <a:buChar char="ü"/>
            </a:pPr>
            <a:r>
              <a:rPr lang="sr-Cyrl-RS" sz="3800" dirty="0" smtClean="0">
                <a:solidFill>
                  <a:srgbClr val="0070C0"/>
                </a:solidFill>
              </a:rPr>
              <a:t>ПРАВОВРЕМЕНА ПРИМЕНА КИНЕЗИТЕРАПИЈЕ</a:t>
            </a:r>
            <a:endParaRPr lang="en-US" sz="3800" dirty="0">
              <a:solidFill>
                <a:srgbClr val="0070C0"/>
              </a:solidFill>
            </a:endParaRPr>
          </a:p>
          <a:p>
            <a:pPr marL="898525">
              <a:buFont typeface="Wingdings" pitchFamily="2" charset="2"/>
              <a:buChar char="ü"/>
            </a:pPr>
            <a:r>
              <a:rPr lang="en-US" sz="3800" dirty="0" smtClean="0">
                <a:solidFill>
                  <a:srgbClr val="0070C0"/>
                </a:solidFill>
              </a:rPr>
              <a:t>МОТИВАЦИЈ</a:t>
            </a:r>
            <a:r>
              <a:rPr lang="sr-Cyrl-RS" sz="3800" dirty="0" smtClean="0">
                <a:solidFill>
                  <a:srgbClr val="0070C0"/>
                </a:solidFill>
              </a:rPr>
              <a:t>А</a:t>
            </a:r>
          </a:p>
          <a:p>
            <a:pPr marL="898525">
              <a:buFont typeface="Wingdings" pitchFamily="2" charset="2"/>
              <a:buChar char="ü"/>
            </a:pPr>
            <a:r>
              <a:rPr lang="sr-Cyrl-RS" sz="3800" dirty="0" smtClean="0">
                <a:solidFill>
                  <a:srgbClr val="0070C0"/>
                </a:solidFill>
              </a:rPr>
              <a:t>ИНДИВИДУАЛНОСТ</a:t>
            </a:r>
            <a:endParaRPr lang="en-US" sz="3800" dirty="0">
              <a:solidFill>
                <a:srgbClr val="0070C0"/>
              </a:solidFill>
            </a:endParaRPr>
          </a:p>
          <a:p>
            <a:pPr marL="898525">
              <a:buFont typeface="Wingdings" pitchFamily="2" charset="2"/>
              <a:buChar char="ü"/>
            </a:pPr>
            <a:r>
              <a:rPr lang="en-US" sz="3800" dirty="0" smtClean="0">
                <a:solidFill>
                  <a:srgbClr val="0070C0"/>
                </a:solidFill>
              </a:rPr>
              <a:t>ПОСТУПНОСТ</a:t>
            </a:r>
            <a:endParaRPr lang="en-US" sz="3800" dirty="0">
              <a:solidFill>
                <a:srgbClr val="0070C0"/>
              </a:solidFill>
            </a:endParaRPr>
          </a:p>
          <a:p>
            <a:pPr marL="898525">
              <a:buFont typeface="Wingdings" pitchFamily="2" charset="2"/>
              <a:buChar char="ü"/>
            </a:pPr>
            <a:r>
              <a:rPr lang="en-US" sz="3800" dirty="0" smtClean="0">
                <a:solidFill>
                  <a:srgbClr val="0070C0"/>
                </a:solidFill>
              </a:rPr>
              <a:t>СИСТЕМАТИ</a:t>
            </a:r>
            <a:r>
              <a:rPr lang="sr-Cyrl-RS" sz="3800" dirty="0" smtClean="0">
                <a:solidFill>
                  <a:srgbClr val="0070C0"/>
                </a:solidFill>
              </a:rPr>
              <a:t>Ч</a:t>
            </a:r>
            <a:r>
              <a:rPr lang="en-US" sz="3800" dirty="0" smtClean="0">
                <a:solidFill>
                  <a:srgbClr val="0070C0"/>
                </a:solidFill>
              </a:rPr>
              <a:t>НОСТ</a:t>
            </a:r>
            <a:endParaRPr lang="en-US" sz="3800" dirty="0">
              <a:solidFill>
                <a:srgbClr val="0070C0"/>
              </a:solidFill>
            </a:endParaRPr>
          </a:p>
          <a:p>
            <a:pPr marL="898525">
              <a:buFont typeface="Wingdings" pitchFamily="2" charset="2"/>
              <a:buChar char="ü"/>
            </a:pPr>
            <a:r>
              <a:rPr lang="en-US" sz="3800" dirty="0" smtClean="0">
                <a:solidFill>
                  <a:srgbClr val="0070C0"/>
                </a:solidFill>
              </a:rPr>
              <a:t>АНАЛИЗ</a:t>
            </a:r>
            <a:r>
              <a:rPr lang="sr-Cyrl-RS" sz="3800" dirty="0" smtClean="0">
                <a:solidFill>
                  <a:srgbClr val="0070C0"/>
                </a:solidFill>
              </a:rPr>
              <a:t>А</a:t>
            </a:r>
            <a:r>
              <a:rPr lang="en-US" sz="3800" dirty="0" smtClean="0">
                <a:solidFill>
                  <a:srgbClr val="0070C0"/>
                </a:solidFill>
              </a:rPr>
              <a:t> ВЕ</a:t>
            </a:r>
            <a:r>
              <a:rPr lang="sr-Cyrl-RS" sz="3800" dirty="0" smtClean="0">
                <a:solidFill>
                  <a:srgbClr val="0070C0"/>
                </a:solidFill>
              </a:rPr>
              <a:t>Ж</a:t>
            </a:r>
            <a:r>
              <a:rPr lang="en-US" sz="3800" dirty="0" smtClean="0">
                <a:solidFill>
                  <a:srgbClr val="0070C0"/>
                </a:solidFill>
              </a:rPr>
              <a:t>БЕ</a:t>
            </a:r>
            <a:endParaRPr lang="en-US" sz="3800" dirty="0">
              <a:solidFill>
                <a:srgbClr val="0070C0"/>
              </a:solidFill>
            </a:endParaRPr>
          </a:p>
          <a:p>
            <a:pPr marL="898525">
              <a:buFont typeface="Wingdings" pitchFamily="2" charset="2"/>
              <a:buChar char="ü"/>
            </a:pPr>
            <a:r>
              <a:rPr lang="en-US" sz="3800" dirty="0" smtClean="0">
                <a:solidFill>
                  <a:srgbClr val="0070C0"/>
                </a:solidFill>
              </a:rPr>
              <a:t>РАЗУМЕВАЊ</a:t>
            </a:r>
            <a:r>
              <a:rPr lang="sr-Cyrl-RS" sz="3800" dirty="0" smtClean="0">
                <a:solidFill>
                  <a:srgbClr val="0070C0"/>
                </a:solidFill>
              </a:rPr>
              <a:t>Е</a:t>
            </a:r>
            <a:r>
              <a:rPr lang="en-US" sz="3800" dirty="0" smtClean="0">
                <a:solidFill>
                  <a:srgbClr val="0070C0"/>
                </a:solidFill>
              </a:rPr>
              <a:t> ВЕ</a:t>
            </a:r>
            <a:r>
              <a:rPr lang="sr-Cyrl-RS" sz="3800" dirty="0" smtClean="0">
                <a:solidFill>
                  <a:srgbClr val="0070C0"/>
                </a:solidFill>
              </a:rPr>
              <a:t>Ж</a:t>
            </a:r>
            <a:r>
              <a:rPr lang="en-US" sz="3800" dirty="0" smtClean="0">
                <a:solidFill>
                  <a:srgbClr val="0070C0"/>
                </a:solidFill>
              </a:rPr>
              <a:t>БЕ</a:t>
            </a:r>
            <a:endParaRPr lang="en-US" sz="3800" dirty="0">
              <a:solidFill>
                <a:srgbClr val="0070C0"/>
              </a:solidFill>
            </a:endParaRPr>
          </a:p>
          <a:p>
            <a:pPr marL="898525">
              <a:buFont typeface="Wingdings" pitchFamily="2" charset="2"/>
              <a:buChar char="ü"/>
            </a:pPr>
            <a:r>
              <a:rPr lang="en-US" sz="3800" dirty="0" smtClean="0">
                <a:solidFill>
                  <a:srgbClr val="0070C0"/>
                </a:solidFill>
              </a:rPr>
              <a:t>АКТИВНО </a:t>
            </a:r>
            <a:r>
              <a:rPr lang="sr-Cyrl-RS" sz="3800" dirty="0" smtClean="0">
                <a:solidFill>
                  <a:srgbClr val="0070C0"/>
                </a:solidFill>
              </a:rPr>
              <a:t>УЧЕСТВОВАЊЕ</a:t>
            </a:r>
            <a:endParaRPr lang="en-US" sz="3800" dirty="0">
              <a:solidFill>
                <a:srgbClr val="0070C0"/>
              </a:solidFill>
            </a:endParaRPr>
          </a:p>
          <a:p>
            <a:pPr marL="898525">
              <a:buFont typeface="Wingdings" pitchFamily="2" charset="2"/>
              <a:buChar char="ü"/>
            </a:pPr>
            <a:r>
              <a:rPr lang="en-US" sz="3800" dirty="0" smtClean="0">
                <a:solidFill>
                  <a:srgbClr val="0070C0"/>
                </a:solidFill>
              </a:rPr>
              <a:t>ИЗБЕГАВАЊ</a:t>
            </a:r>
            <a:r>
              <a:rPr lang="sr-Cyrl-RS" sz="3800" dirty="0" smtClean="0">
                <a:solidFill>
                  <a:srgbClr val="0070C0"/>
                </a:solidFill>
              </a:rPr>
              <a:t>Е</a:t>
            </a:r>
            <a:r>
              <a:rPr lang="en-US" sz="3800" dirty="0" smtClean="0">
                <a:solidFill>
                  <a:srgbClr val="0070C0"/>
                </a:solidFill>
              </a:rPr>
              <a:t> БОЛА</a:t>
            </a:r>
          </a:p>
          <a:p>
            <a:pPr marL="898525">
              <a:buFont typeface="Wingdings" pitchFamily="2" charset="2"/>
              <a:buChar char="ü"/>
            </a:pPr>
            <a:r>
              <a:rPr lang="sr-Cyrl-RS" sz="3800" dirty="0" smtClean="0">
                <a:solidFill>
                  <a:srgbClr val="0070C0"/>
                </a:solidFill>
              </a:rPr>
              <a:t>УПОРНОСТ</a:t>
            </a:r>
          </a:p>
          <a:p>
            <a:pPr marL="898525">
              <a:buFont typeface="Wingdings" pitchFamily="2" charset="2"/>
              <a:buChar char="ü"/>
            </a:pPr>
            <a:r>
              <a:rPr lang="en-US" sz="3800" dirty="0" smtClean="0">
                <a:solidFill>
                  <a:srgbClr val="0070C0"/>
                </a:solidFill>
              </a:rPr>
              <a:t>КОНТИНУИТЕТ</a:t>
            </a:r>
            <a:endParaRPr lang="sr-Cyrl-RS" sz="3800" dirty="0" smtClean="0">
              <a:solidFill>
                <a:srgbClr val="0070C0"/>
              </a:solidFill>
            </a:endParaRPr>
          </a:p>
          <a:p>
            <a:pPr marL="898525">
              <a:buFont typeface="Wingdings" pitchFamily="2" charset="2"/>
              <a:buChar char="ü"/>
            </a:pPr>
            <a:r>
              <a:rPr lang="ru-RU" sz="3800" dirty="0" smtClean="0">
                <a:solidFill>
                  <a:srgbClr val="0070C0"/>
                </a:solidFill>
              </a:rPr>
              <a:t>КРЕАТИВНОСТ И ДИНАМИЧНОСТ У ТРЕТМАНУ</a:t>
            </a:r>
            <a:endParaRPr lang="en-US" sz="3800" dirty="0" smtClean="0">
              <a:solidFill>
                <a:srgbClr val="0070C0"/>
              </a:solidFill>
            </a:endParaRPr>
          </a:p>
          <a:p>
            <a:pPr marL="898525">
              <a:buFont typeface="Wingdings" pitchFamily="2" charset="2"/>
              <a:buChar char="ü"/>
            </a:pPr>
            <a:r>
              <a:rPr lang="en-US" sz="3800" dirty="0" smtClean="0">
                <a:solidFill>
                  <a:srgbClr val="0070C0"/>
                </a:solidFill>
              </a:rPr>
              <a:t>ПРАЋЕЊ</a:t>
            </a:r>
            <a:r>
              <a:rPr lang="sr-Cyrl-RS" sz="3800" dirty="0" smtClean="0">
                <a:solidFill>
                  <a:srgbClr val="0070C0"/>
                </a:solidFill>
              </a:rPr>
              <a:t>Е</a:t>
            </a:r>
            <a:r>
              <a:rPr lang="en-US" sz="3800" dirty="0" smtClean="0">
                <a:solidFill>
                  <a:srgbClr val="0070C0"/>
                </a:solidFill>
              </a:rPr>
              <a:t> </a:t>
            </a:r>
            <a:r>
              <a:rPr lang="en-US" sz="3800" dirty="0">
                <a:solidFill>
                  <a:srgbClr val="0070C0"/>
                </a:solidFill>
              </a:rPr>
              <a:t>И </a:t>
            </a:r>
            <a:r>
              <a:rPr lang="en-US" sz="3800" dirty="0" smtClean="0">
                <a:solidFill>
                  <a:srgbClr val="0070C0"/>
                </a:solidFill>
              </a:rPr>
              <a:t>ЕВИДЕНТИРАЊ</a:t>
            </a:r>
            <a:r>
              <a:rPr lang="sr-Cyrl-RS" sz="3800" dirty="0" smtClean="0">
                <a:solidFill>
                  <a:srgbClr val="0070C0"/>
                </a:solidFill>
              </a:rPr>
              <a:t>Е</a:t>
            </a:r>
            <a:endParaRPr lang="en-US" sz="38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sr-Cyrl-RS" dirty="0" smtClean="0">
                <a:solidFill>
                  <a:srgbClr val="FF0000"/>
                </a:solidFill>
              </a:rPr>
              <a:t>П</a:t>
            </a:r>
            <a:r>
              <a:rPr lang="en-US" dirty="0" err="1" smtClean="0">
                <a:solidFill>
                  <a:srgbClr val="FF0000"/>
                </a:solidFill>
              </a:rPr>
              <a:t>ринцип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правовремене</a:t>
            </a:r>
            <a:r>
              <a:rPr lang="sr-Cyrl-RS" dirty="0" smtClean="0">
                <a:solidFill>
                  <a:srgbClr val="FF0000"/>
                </a:solidFill>
              </a:rPr>
              <a:t/>
            </a:r>
            <a:br>
              <a:rPr lang="sr-Cyrl-RS" dirty="0" smtClean="0">
                <a:solidFill>
                  <a:srgbClr val="FF0000"/>
                </a:solidFill>
              </a:rPr>
            </a:b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примене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кинезитерапије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628800"/>
            <a:ext cx="8496944" cy="504056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sr-Cyrl-RS" sz="2400" dirty="0" smtClean="0"/>
              <a:t>ПРИНЦИП </a:t>
            </a:r>
            <a:r>
              <a:rPr lang="en-US" sz="2400" dirty="0" smtClean="0"/>
              <a:t>РАНОГ ОТКРИВАЊА ПАТОЛОШКИХ ПРОМЕНА</a:t>
            </a:r>
          </a:p>
          <a:p>
            <a:endParaRPr lang="sr-Cyrl-RS" sz="1200" dirty="0" smtClean="0"/>
          </a:p>
          <a:p>
            <a:r>
              <a:rPr lang="sr-Cyrl-RS" sz="2400" dirty="0" smtClean="0"/>
              <a:t>Принцип раног почетка кинезитерапије </a:t>
            </a:r>
            <a:r>
              <a:rPr lang="en-US" sz="2400" dirty="0" err="1" smtClean="0"/>
              <a:t>односи</a:t>
            </a:r>
            <a:r>
              <a:rPr lang="en-US" sz="2400" dirty="0" smtClean="0"/>
              <a:t> </a:t>
            </a:r>
            <a:r>
              <a:rPr lang="en-US" sz="2400" dirty="0" err="1" smtClean="0"/>
              <a:t>се</a:t>
            </a:r>
            <a:r>
              <a:rPr lang="en-US" sz="2400" dirty="0" smtClean="0"/>
              <a:t> </a:t>
            </a:r>
            <a:r>
              <a:rPr lang="en-US" sz="2400" dirty="0" err="1" smtClean="0"/>
              <a:t>на</a:t>
            </a:r>
            <a:r>
              <a:rPr lang="en-US" sz="2400" dirty="0" smtClean="0"/>
              <a:t> </a:t>
            </a:r>
            <a:r>
              <a:rPr lang="en-US" sz="2400" dirty="0" err="1" smtClean="0"/>
              <a:t>што</a:t>
            </a:r>
            <a:r>
              <a:rPr lang="en-US" sz="2400" dirty="0" smtClean="0"/>
              <a:t> </a:t>
            </a:r>
            <a:r>
              <a:rPr lang="en-US" sz="2400" dirty="0" err="1" smtClean="0"/>
              <a:t>раније</a:t>
            </a:r>
            <a:r>
              <a:rPr lang="en-US" sz="2400" dirty="0" smtClean="0"/>
              <a:t> </a:t>
            </a:r>
            <a:r>
              <a:rPr lang="en-US" sz="2400" dirty="0" err="1" smtClean="0"/>
              <a:t>укљу</a:t>
            </a:r>
            <a:r>
              <a:rPr lang="sr-Cyrl-RS" sz="2400" dirty="0" smtClean="0"/>
              <a:t>ч</a:t>
            </a:r>
            <a:r>
              <a:rPr lang="en-US" sz="2400" dirty="0" err="1" smtClean="0"/>
              <a:t>ивање</a:t>
            </a:r>
            <a:r>
              <a:rPr lang="en-US" sz="2400" dirty="0" smtClean="0"/>
              <a:t> </a:t>
            </a:r>
            <a:r>
              <a:rPr lang="en-US" sz="2400" dirty="0" err="1" smtClean="0"/>
              <a:t>особе</a:t>
            </a:r>
            <a:r>
              <a:rPr lang="en-US" sz="2400" dirty="0" smtClean="0"/>
              <a:t> у</a:t>
            </a:r>
            <a:r>
              <a:rPr lang="sr-Cyrl-RS" sz="2400" dirty="0" smtClean="0"/>
              <a:t> </a:t>
            </a:r>
            <a:r>
              <a:rPr lang="en-US" sz="2400" dirty="0" err="1" smtClean="0"/>
              <a:t>кинезитерапијски</a:t>
            </a:r>
            <a:r>
              <a:rPr lang="en-US" sz="2400" dirty="0" smtClean="0"/>
              <a:t> </a:t>
            </a:r>
            <a:r>
              <a:rPr lang="en-US" sz="2400" dirty="0" err="1" smtClean="0"/>
              <a:t>програм</a:t>
            </a:r>
            <a:r>
              <a:rPr lang="sr-Cyrl-RS" sz="2400" dirty="0" smtClean="0"/>
              <a:t>,</a:t>
            </a:r>
            <a:r>
              <a:rPr lang="en-US" sz="2400" dirty="0" smtClean="0"/>
              <a:t> с </a:t>
            </a:r>
            <a:r>
              <a:rPr lang="en-US" sz="2400" dirty="0" err="1" smtClean="0"/>
              <a:t>обзиром</a:t>
            </a:r>
            <a:r>
              <a:rPr lang="en-US" sz="2400" dirty="0" smtClean="0"/>
              <a:t> </a:t>
            </a:r>
            <a:r>
              <a:rPr lang="en-US" sz="2400" dirty="0" err="1" smtClean="0"/>
              <a:t>на</a:t>
            </a:r>
            <a:r>
              <a:rPr lang="en-US" sz="2400" dirty="0" smtClean="0"/>
              <a:t> </a:t>
            </a:r>
            <a:r>
              <a:rPr lang="en-US" sz="2400" dirty="0" err="1" smtClean="0"/>
              <a:t>настанак</a:t>
            </a:r>
            <a:r>
              <a:rPr lang="en-US" sz="2400" dirty="0" smtClean="0"/>
              <a:t> </a:t>
            </a:r>
            <a:r>
              <a:rPr lang="en-US" sz="2400" dirty="0" err="1" smtClean="0"/>
              <a:t>оште</a:t>
            </a:r>
            <a:r>
              <a:rPr lang="sr-Cyrl-RS" sz="2400" dirty="0" smtClean="0"/>
              <a:t>ћ</a:t>
            </a:r>
            <a:r>
              <a:rPr lang="en-US" sz="2400" dirty="0" err="1" smtClean="0"/>
              <a:t>ења</a:t>
            </a:r>
            <a:r>
              <a:rPr lang="en-US" sz="2400" dirty="0" smtClean="0"/>
              <a:t> и </a:t>
            </a:r>
            <a:r>
              <a:rPr lang="en-US" sz="2400" dirty="0" err="1" smtClean="0"/>
              <a:t>обољења</a:t>
            </a:r>
            <a:r>
              <a:rPr lang="en-US" sz="2400" dirty="0" smtClean="0"/>
              <a:t> </a:t>
            </a:r>
            <a:r>
              <a:rPr lang="en-US" sz="2400" dirty="0" err="1" smtClean="0"/>
              <a:t>појединог</a:t>
            </a:r>
            <a:r>
              <a:rPr lang="sr-Cyrl-RS" sz="2400" dirty="0" smtClean="0"/>
              <a:t> </a:t>
            </a:r>
            <a:r>
              <a:rPr lang="en-US" sz="2400" dirty="0" smtClean="0"/>
              <a:t>с</a:t>
            </a:r>
            <a:r>
              <a:rPr lang="sr-Cyrl-RS" sz="2400" dirty="0" smtClean="0"/>
              <a:t>истема</a:t>
            </a:r>
            <a:r>
              <a:rPr lang="en-US" sz="2400" dirty="0" smtClean="0"/>
              <a:t> </a:t>
            </a:r>
            <a:r>
              <a:rPr lang="en-US" sz="2400" dirty="0" err="1" smtClean="0"/>
              <a:t>организма</a:t>
            </a:r>
            <a:r>
              <a:rPr lang="en-US" sz="2400" dirty="0" smtClean="0"/>
              <a:t> </a:t>
            </a:r>
            <a:endParaRPr lang="sr-Cyrl-RS" sz="2400" dirty="0" smtClean="0"/>
          </a:p>
          <a:p>
            <a:r>
              <a:rPr lang="en-US" sz="2400" dirty="0" err="1" smtClean="0"/>
              <a:t>Промене</a:t>
            </a:r>
            <a:r>
              <a:rPr lang="en-US" sz="2400" dirty="0" smtClean="0"/>
              <a:t> </a:t>
            </a:r>
            <a:r>
              <a:rPr lang="en-US" sz="2400" dirty="0" err="1" smtClean="0"/>
              <a:t>које</a:t>
            </a:r>
            <a:r>
              <a:rPr lang="en-US" sz="2400" dirty="0" smtClean="0"/>
              <a:t> </a:t>
            </a:r>
            <a:r>
              <a:rPr lang="en-US" sz="2400" dirty="0" err="1" smtClean="0"/>
              <a:t>настају</a:t>
            </a:r>
            <a:r>
              <a:rPr lang="en-US" sz="2400" dirty="0" smtClean="0"/>
              <a:t> у </a:t>
            </a:r>
            <a:r>
              <a:rPr lang="en-US" sz="2400" dirty="0" err="1" smtClean="0"/>
              <a:t>поједином</a:t>
            </a:r>
            <a:r>
              <a:rPr lang="en-US" sz="2400" dirty="0" smtClean="0"/>
              <a:t> с</a:t>
            </a:r>
            <a:r>
              <a:rPr lang="sr-Cyrl-RS" sz="2400" dirty="0" smtClean="0"/>
              <a:t>истему,</a:t>
            </a:r>
            <a:r>
              <a:rPr lang="en-US" sz="2400" dirty="0" smtClean="0"/>
              <a:t> </a:t>
            </a:r>
            <a:r>
              <a:rPr lang="en-US" sz="2400" dirty="0" err="1" smtClean="0"/>
              <a:t>као</a:t>
            </a:r>
            <a:r>
              <a:rPr lang="en-US" sz="2400" dirty="0" smtClean="0"/>
              <a:t> </a:t>
            </a:r>
            <a:r>
              <a:rPr lang="en-US" sz="2400" dirty="0" err="1" smtClean="0"/>
              <a:t>пос</a:t>
            </a:r>
            <a:r>
              <a:rPr lang="sr-Cyrl-RS" sz="2400" dirty="0" smtClean="0"/>
              <a:t>л</a:t>
            </a:r>
            <a:r>
              <a:rPr lang="en-US" sz="2400" dirty="0" err="1" smtClean="0"/>
              <a:t>едица</a:t>
            </a:r>
            <a:r>
              <a:rPr lang="sr-Cyrl-RS" sz="2400" dirty="0" smtClean="0"/>
              <a:t> </a:t>
            </a:r>
            <a:r>
              <a:rPr lang="en-US" sz="2400" dirty="0" err="1" smtClean="0"/>
              <a:t>обољења</a:t>
            </a:r>
            <a:r>
              <a:rPr lang="en-US" sz="2400" dirty="0" smtClean="0"/>
              <a:t>, </a:t>
            </a:r>
            <a:r>
              <a:rPr lang="en-US" sz="2400" dirty="0" err="1" smtClean="0"/>
              <a:t>нај</a:t>
            </a:r>
            <a:r>
              <a:rPr lang="sr-Cyrl-RS" sz="2400" dirty="0" smtClean="0"/>
              <a:t>ч</a:t>
            </a:r>
            <a:r>
              <a:rPr lang="en-US" sz="2400" dirty="0" err="1" smtClean="0"/>
              <a:t>еш</a:t>
            </a:r>
            <a:r>
              <a:rPr lang="sr-Cyrl-RS" sz="2400" dirty="0" smtClean="0"/>
              <a:t>ћ</a:t>
            </a:r>
            <a:r>
              <a:rPr lang="en-US" sz="2400" dirty="0" smtClean="0"/>
              <a:t>е </a:t>
            </a:r>
            <a:r>
              <a:rPr lang="en-US" sz="2400" dirty="0" err="1" smtClean="0"/>
              <a:t>нису</a:t>
            </a:r>
            <a:r>
              <a:rPr lang="en-US" sz="2400" dirty="0" smtClean="0"/>
              <a:t> </a:t>
            </a:r>
            <a:r>
              <a:rPr lang="en-US" sz="2400" dirty="0" err="1" smtClean="0"/>
              <a:t>одмах</a:t>
            </a:r>
            <a:r>
              <a:rPr lang="en-US" sz="2400" dirty="0" smtClean="0"/>
              <a:t> </a:t>
            </a:r>
            <a:r>
              <a:rPr lang="en-US" sz="2400" dirty="0" err="1" smtClean="0"/>
              <a:t>уо</a:t>
            </a:r>
            <a:r>
              <a:rPr lang="sr-Cyrl-RS" sz="2400" dirty="0" smtClean="0"/>
              <a:t>ч</a:t>
            </a:r>
            <a:r>
              <a:rPr lang="en-US" sz="2400" dirty="0" err="1" smtClean="0"/>
              <a:t>љиве</a:t>
            </a:r>
            <a:r>
              <a:rPr lang="en-US" sz="2400" dirty="0" smtClean="0"/>
              <a:t>, </a:t>
            </a:r>
            <a:r>
              <a:rPr lang="en-US" sz="2400" dirty="0" err="1" smtClean="0"/>
              <a:t>па</a:t>
            </a:r>
            <a:r>
              <a:rPr lang="en-US" sz="2400" dirty="0" smtClean="0"/>
              <a:t> </a:t>
            </a:r>
            <a:r>
              <a:rPr lang="en-US" sz="2400" dirty="0" err="1" smtClean="0"/>
              <a:t>се</a:t>
            </a:r>
            <a:r>
              <a:rPr lang="en-US" sz="2400" dirty="0" smtClean="0"/>
              <a:t> </a:t>
            </a:r>
            <a:r>
              <a:rPr lang="sr-Cyrl-RS" sz="2400" dirty="0" smtClean="0"/>
              <a:t>често </a:t>
            </a:r>
            <a:r>
              <a:rPr lang="en-US" sz="2400" dirty="0" err="1" smtClean="0"/>
              <a:t>спрово</a:t>
            </a:r>
            <a:r>
              <a:rPr lang="sr-Cyrl-RS" sz="2400" dirty="0" smtClean="0"/>
              <a:t>ђ</a:t>
            </a:r>
            <a:r>
              <a:rPr lang="en-US" sz="2400" dirty="0" err="1" smtClean="0"/>
              <a:t>ењем</a:t>
            </a:r>
            <a:r>
              <a:rPr lang="en-US" sz="2400" dirty="0" smtClean="0"/>
              <a:t> </a:t>
            </a:r>
            <a:r>
              <a:rPr lang="en-US" sz="2400" dirty="0" err="1" smtClean="0"/>
              <a:t>кинезитерапијског</a:t>
            </a:r>
            <a:r>
              <a:rPr lang="sr-Cyrl-RS" sz="2400" dirty="0" smtClean="0"/>
              <a:t> </a:t>
            </a:r>
            <a:r>
              <a:rPr lang="en-US" sz="2400" dirty="0" err="1" smtClean="0"/>
              <a:t>програма</a:t>
            </a:r>
            <a:r>
              <a:rPr lang="en-US" sz="2400" dirty="0" smtClean="0"/>
              <a:t> </a:t>
            </a:r>
            <a:r>
              <a:rPr lang="en-US" sz="2400" dirty="0" err="1" smtClean="0"/>
              <a:t>запо</a:t>
            </a:r>
            <a:r>
              <a:rPr lang="sr-Cyrl-RS" sz="2400" dirty="0" smtClean="0"/>
              <a:t>ч</a:t>
            </a:r>
            <a:r>
              <a:rPr lang="en-US" sz="2400" dirty="0" err="1" smtClean="0"/>
              <a:t>иње</a:t>
            </a:r>
            <a:r>
              <a:rPr lang="en-US" sz="2400" dirty="0" smtClean="0"/>
              <a:t> </a:t>
            </a:r>
            <a:r>
              <a:rPr lang="en-US" sz="2400" dirty="0" err="1" smtClean="0"/>
              <a:t>релативно</a:t>
            </a:r>
            <a:r>
              <a:rPr lang="en-US" sz="2400" dirty="0" smtClean="0"/>
              <a:t> </a:t>
            </a:r>
            <a:r>
              <a:rPr lang="en-US" sz="2400" dirty="0" err="1" smtClean="0"/>
              <a:t>касно</a:t>
            </a:r>
            <a:endParaRPr lang="sr-Cyrl-RS" sz="2400" dirty="0" smtClean="0"/>
          </a:p>
          <a:p>
            <a:r>
              <a:rPr lang="en-US" sz="2400" dirty="0" err="1" smtClean="0"/>
              <a:t>Овај</a:t>
            </a:r>
            <a:r>
              <a:rPr lang="en-US" sz="2400" dirty="0" smtClean="0"/>
              <a:t> </a:t>
            </a:r>
            <a:r>
              <a:rPr lang="en-US" sz="2400" dirty="0" err="1" smtClean="0"/>
              <a:t>принцип</a:t>
            </a:r>
            <a:r>
              <a:rPr lang="en-US" sz="2400" dirty="0" smtClean="0"/>
              <a:t> </a:t>
            </a:r>
            <a:r>
              <a:rPr lang="en-US" sz="2400" dirty="0" err="1" smtClean="0"/>
              <a:t>је</a:t>
            </a:r>
            <a:r>
              <a:rPr lang="en-US" sz="2400" dirty="0" smtClean="0"/>
              <a:t> </a:t>
            </a:r>
            <a:r>
              <a:rPr lang="en-US" sz="2400" dirty="0" err="1" smtClean="0"/>
              <a:t>врло</a:t>
            </a:r>
            <a:r>
              <a:rPr lang="en-US" sz="2400" dirty="0" smtClean="0"/>
              <a:t> </a:t>
            </a:r>
            <a:r>
              <a:rPr lang="en-US" sz="2400" dirty="0" err="1" smtClean="0"/>
              <a:t>зна</a:t>
            </a:r>
            <a:r>
              <a:rPr lang="sr-Cyrl-RS" sz="2400" dirty="0" smtClean="0"/>
              <a:t>ч</a:t>
            </a:r>
            <a:r>
              <a:rPr lang="en-US" sz="2400" dirty="0" err="1" smtClean="0"/>
              <a:t>ајан</a:t>
            </a:r>
            <a:r>
              <a:rPr lang="en-US" sz="2400" dirty="0" smtClean="0"/>
              <a:t> </a:t>
            </a:r>
            <a:r>
              <a:rPr lang="en-US" sz="2400" dirty="0" err="1" smtClean="0"/>
              <a:t>код</a:t>
            </a:r>
            <a:r>
              <a:rPr lang="en-US" sz="2400" dirty="0" smtClean="0"/>
              <a:t> </a:t>
            </a:r>
            <a:r>
              <a:rPr lang="en-US" sz="2400" dirty="0" err="1" smtClean="0"/>
              <a:t>деце</a:t>
            </a:r>
            <a:r>
              <a:rPr lang="sr-Cyrl-RS" sz="2400" dirty="0" smtClean="0"/>
              <a:t> </a:t>
            </a:r>
            <a:r>
              <a:rPr lang="en-US" sz="2400" dirty="0" err="1" smtClean="0"/>
              <a:t>предшколск</a:t>
            </a:r>
            <a:r>
              <a:rPr lang="sr-Cyrl-RS" sz="2400" dirty="0" smtClean="0"/>
              <a:t>ог</a:t>
            </a:r>
            <a:r>
              <a:rPr lang="en-US" sz="2400" dirty="0" smtClean="0"/>
              <a:t> и </a:t>
            </a:r>
            <a:r>
              <a:rPr lang="en-US" sz="2400" dirty="0" err="1" smtClean="0"/>
              <a:t>школск</a:t>
            </a:r>
            <a:r>
              <a:rPr lang="sr-Cyrl-RS" sz="2400" dirty="0" smtClean="0"/>
              <a:t>ог узраста </a:t>
            </a:r>
            <a:r>
              <a:rPr lang="en-US" sz="2400" dirty="0" err="1" smtClean="0"/>
              <a:t>код</a:t>
            </a:r>
            <a:r>
              <a:rPr lang="en-US" sz="2400" dirty="0" smtClean="0"/>
              <a:t> </a:t>
            </a:r>
            <a:r>
              <a:rPr lang="en-US" sz="2400" dirty="0" err="1" smtClean="0"/>
              <a:t>које</a:t>
            </a:r>
            <a:r>
              <a:rPr lang="en-US" sz="2400" dirty="0" smtClean="0"/>
              <a:t> </a:t>
            </a:r>
            <a:r>
              <a:rPr lang="en-US" sz="2400" dirty="0" err="1" smtClean="0"/>
              <a:t>су</a:t>
            </a:r>
            <a:r>
              <a:rPr lang="en-US" sz="2400" dirty="0" smtClean="0"/>
              <a:t> </a:t>
            </a:r>
            <a:r>
              <a:rPr lang="en-US" sz="2400" dirty="0" err="1" smtClean="0"/>
              <a:t>установљене</a:t>
            </a:r>
            <a:r>
              <a:rPr lang="en-US" sz="2400" dirty="0" smtClean="0"/>
              <a:t> </a:t>
            </a:r>
            <a:r>
              <a:rPr lang="en-US" sz="2400" dirty="0" err="1" smtClean="0"/>
              <a:t>одре</a:t>
            </a:r>
            <a:r>
              <a:rPr lang="sr-Cyrl-RS" sz="2400" dirty="0" smtClean="0"/>
              <a:t>ђ</a:t>
            </a:r>
            <a:r>
              <a:rPr lang="en-US" sz="2400" dirty="0" err="1" smtClean="0"/>
              <a:t>ене</a:t>
            </a:r>
            <a:r>
              <a:rPr lang="en-US" sz="2400" dirty="0" smtClean="0"/>
              <a:t> </a:t>
            </a:r>
            <a:r>
              <a:rPr lang="en-US" sz="2400" dirty="0" err="1" smtClean="0"/>
              <a:t>деформације</a:t>
            </a:r>
            <a:r>
              <a:rPr lang="sr-Cyrl-RS" sz="2400" dirty="0" smtClean="0"/>
              <a:t> </a:t>
            </a:r>
            <a:r>
              <a:rPr lang="en-US" sz="2400" dirty="0" err="1" smtClean="0"/>
              <a:t>локомоторног</a:t>
            </a:r>
            <a:r>
              <a:rPr lang="en-US" sz="2400" dirty="0" smtClean="0"/>
              <a:t> с</a:t>
            </a:r>
            <a:r>
              <a:rPr lang="sr-Cyrl-RS" sz="2400" dirty="0" smtClean="0"/>
              <a:t>истема</a:t>
            </a:r>
          </a:p>
          <a:p>
            <a:endParaRPr lang="sr-Cyrl-RS" sz="1400" dirty="0" smtClean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>
                <a:solidFill>
                  <a:srgbClr val="FF0000"/>
                </a:solidFill>
              </a:rPr>
              <a:t>Принцип мотивације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507288" cy="4525963"/>
          </a:xfrm>
        </p:spPr>
        <p:txBody>
          <a:bodyPr>
            <a:normAutofit/>
          </a:bodyPr>
          <a:lstStyle/>
          <a:p>
            <a:r>
              <a:rPr lang="en-US" sz="2400" dirty="0" err="1" smtClean="0"/>
              <a:t>Мотивација</a:t>
            </a:r>
            <a:r>
              <a:rPr lang="en-US" sz="2400" dirty="0" smtClean="0"/>
              <a:t> </a:t>
            </a:r>
            <a:r>
              <a:rPr lang="en-US" sz="2400" dirty="0" err="1" smtClean="0"/>
              <a:t>особе</a:t>
            </a:r>
            <a:r>
              <a:rPr lang="en-US" sz="2400" dirty="0" smtClean="0"/>
              <a:t> с </a:t>
            </a:r>
            <a:r>
              <a:rPr lang="en-US" sz="2400" dirty="0" err="1" smtClean="0"/>
              <a:t>оште</a:t>
            </a:r>
            <a:r>
              <a:rPr lang="sr-Cyrl-RS" sz="2400" dirty="0" smtClean="0"/>
              <a:t>ћ</a:t>
            </a:r>
            <a:r>
              <a:rPr lang="en-US" sz="2400" dirty="0" err="1" smtClean="0"/>
              <a:t>ењем</a:t>
            </a:r>
            <a:r>
              <a:rPr lang="en-US" sz="2400" dirty="0" smtClean="0"/>
              <a:t>, </a:t>
            </a:r>
            <a:r>
              <a:rPr lang="en-US" sz="2400" dirty="0" err="1" smtClean="0"/>
              <a:t>обољењем</a:t>
            </a:r>
            <a:r>
              <a:rPr lang="sr-Cyrl-RS" sz="2400" dirty="0" smtClean="0"/>
              <a:t> </a:t>
            </a:r>
            <a:r>
              <a:rPr lang="en-US" sz="2400" dirty="0" err="1" smtClean="0"/>
              <a:t>или</a:t>
            </a:r>
            <a:r>
              <a:rPr lang="en-US" sz="2400" dirty="0" smtClean="0"/>
              <a:t> </a:t>
            </a:r>
            <a:r>
              <a:rPr lang="en-US" sz="2400" dirty="0" err="1" smtClean="0"/>
              <a:t>инвалидитетом</a:t>
            </a:r>
            <a:r>
              <a:rPr lang="en-US" sz="2400" dirty="0" smtClean="0"/>
              <a:t> </a:t>
            </a:r>
            <a:r>
              <a:rPr lang="en-US" sz="2400" dirty="0" err="1" smtClean="0"/>
              <a:t>је</a:t>
            </a:r>
            <a:r>
              <a:rPr lang="en-US" sz="2400" dirty="0" smtClean="0"/>
              <a:t> </a:t>
            </a:r>
            <a:r>
              <a:rPr lang="en-US" sz="2400" dirty="0" err="1" smtClean="0"/>
              <a:t>пресудан</a:t>
            </a:r>
            <a:r>
              <a:rPr lang="en-US" sz="2400" dirty="0" smtClean="0"/>
              <a:t> </a:t>
            </a:r>
            <a:r>
              <a:rPr lang="en-US" sz="2400" dirty="0" err="1" smtClean="0"/>
              <a:t>фактор</a:t>
            </a:r>
            <a:r>
              <a:rPr lang="en-US" sz="2400" dirty="0" smtClean="0"/>
              <a:t> у </a:t>
            </a:r>
            <a:r>
              <a:rPr lang="en-US" sz="2400" dirty="0" err="1" smtClean="0"/>
              <a:t>прихва</a:t>
            </a:r>
            <a:r>
              <a:rPr lang="sr-Cyrl-RS" sz="2400" dirty="0" smtClean="0"/>
              <a:t>та</a:t>
            </a:r>
            <a:r>
              <a:rPr lang="en-US" sz="2400" dirty="0" err="1" smtClean="0"/>
              <a:t>њу</a:t>
            </a:r>
            <a:r>
              <a:rPr lang="en-US" sz="2400" dirty="0" smtClean="0"/>
              <a:t> </a:t>
            </a:r>
            <a:r>
              <a:rPr lang="en-US" sz="2400" dirty="0" err="1" smtClean="0"/>
              <a:t>свих</a:t>
            </a:r>
            <a:r>
              <a:rPr lang="en-US" sz="2400" dirty="0" smtClean="0"/>
              <a:t> </a:t>
            </a:r>
            <a:r>
              <a:rPr lang="en-US" sz="2400" dirty="0" err="1" smtClean="0"/>
              <a:t>метода</a:t>
            </a:r>
            <a:r>
              <a:rPr lang="en-US" sz="2400" dirty="0" smtClean="0"/>
              <a:t> </a:t>
            </a:r>
            <a:r>
              <a:rPr lang="en-US" sz="2400" dirty="0" err="1" smtClean="0"/>
              <a:t>ле</a:t>
            </a:r>
            <a:r>
              <a:rPr lang="sr-Cyrl-RS" sz="2400" dirty="0" smtClean="0"/>
              <a:t>ч</a:t>
            </a:r>
            <a:r>
              <a:rPr lang="en-US" sz="2400" dirty="0" err="1" smtClean="0"/>
              <a:t>ења</a:t>
            </a:r>
            <a:r>
              <a:rPr lang="sr-Cyrl-RS" sz="2400" dirty="0" smtClean="0"/>
              <a:t>,</a:t>
            </a:r>
            <a:r>
              <a:rPr lang="en-US" sz="2400" dirty="0" smtClean="0"/>
              <a:t> </a:t>
            </a:r>
            <a:r>
              <a:rPr lang="en-US" sz="2400" dirty="0" err="1" smtClean="0"/>
              <a:t>па</a:t>
            </a:r>
            <a:r>
              <a:rPr lang="en-US" sz="2400" dirty="0" smtClean="0"/>
              <a:t> </a:t>
            </a:r>
            <a:r>
              <a:rPr lang="en-US" sz="2400" dirty="0" err="1" smtClean="0"/>
              <a:t>тако</a:t>
            </a:r>
            <a:r>
              <a:rPr lang="en-US" sz="2400" dirty="0" smtClean="0"/>
              <a:t> и</a:t>
            </a:r>
            <a:r>
              <a:rPr lang="sr-Cyrl-RS" sz="2400" dirty="0" smtClean="0"/>
              <a:t> </a:t>
            </a:r>
            <a:r>
              <a:rPr lang="en-US" sz="2400" dirty="0" err="1" smtClean="0"/>
              <a:t>кинезитерапије</a:t>
            </a:r>
            <a:endParaRPr lang="sr-Cyrl-RS" sz="2400" dirty="0" smtClean="0"/>
          </a:p>
          <a:p>
            <a:r>
              <a:rPr lang="en-US" sz="2400" dirty="0" err="1" smtClean="0"/>
              <a:t>Врло</a:t>
            </a:r>
            <a:r>
              <a:rPr lang="en-US" sz="2400" dirty="0" smtClean="0"/>
              <a:t> </a:t>
            </a:r>
            <a:r>
              <a:rPr lang="sr-Cyrl-RS" sz="2400" dirty="0" smtClean="0"/>
              <a:t>ч</a:t>
            </a:r>
            <a:r>
              <a:rPr lang="en-US" sz="2400" dirty="0" err="1" smtClean="0"/>
              <a:t>есто</a:t>
            </a:r>
            <a:r>
              <a:rPr lang="en-US" sz="2400" dirty="0" smtClean="0"/>
              <a:t> </a:t>
            </a:r>
            <a:r>
              <a:rPr lang="en-US" sz="2400" dirty="0" err="1" smtClean="0"/>
              <a:t>такве</a:t>
            </a:r>
            <a:r>
              <a:rPr lang="en-US" sz="2400" dirty="0" smtClean="0"/>
              <a:t> </a:t>
            </a:r>
            <a:r>
              <a:rPr lang="en-US" sz="2400" dirty="0" err="1" smtClean="0"/>
              <a:t>особе</a:t>
            </a:r>
            <a:r>
              <a:rPr lang="en-US" sz="2400" dirty="0" smtClean="0"/>
              <a:t> </a:t>
            </a:r>
            <a:r>
              <a:rPr lang="en-US" sz="2400" dirty="0" err="1" smtClean="0"/>
              <a:t>не</a:t>
            </a:r>
            <a:r>
              <a:rPr lang="en-US" sz="2400" dirty="0" smtClean="0"/>
              <a:t> </a:t>
            </a:r>
            <a:r>
              <a:rPr lang="en-US" sz="2400" dirty="0" err="1" smtClean="0"/>
              <a:t>виде</a:t>
            </a:r>
            <a:r>
              <a:rPr lang="en-US" sz="2400" dirty="0" smtClean="0"/>
              <a:t> </a:t>
            </a:r>
            <a:r>
              <a:rPr lang="en-US" sz="2400" dirty="0" err="1" smtClean="0"/>
              <a:t>мотив</a:t>
            </a:r>
            <a:r>
              <a:rPr lang="en-US" sz="2400" dirty="0" smtClean="0"/>
              <a:t> </a:t>
            </a:r>
            <a:r>
              <a:rPr lang="en-US" sz="2400" dirty="0" err="1" smtClean="0"/>
              <a:t>за</a:t>
            </a:r>
            <a:r>
              <a:rPr lang="en-US" sz="2400" dirty="0" smtClean="0"/>
              <a:t> </a:t>
            </a:r>
            <a:r>
              <a:rPr lang="en-US" sz="2400" dirty="0" err="1" smtClean="0"/>
              <a:t>брзо</a:t>
            </a:r>
            <a:r>
              <a:rPr lang="en-US" sz="2400" dirty="0" smtClean="0"/>
              <a:t> </a:t>
            </a:r>
            <a:r>
              <a:rPr lang="en-US" sz="2400" dirty="0" err="1" smtClean="0"/>
              <a:t>оздрављење</a:t>
            </a:r>
            <a:endParaRPr lang="sr-Cyrl-RS" sz="2400" dirty="0" smtClean="0"/>
          </a:p>
          <a:p>
            <a:r>
              <a:rPr lang="en-US" sz="2400" dirty="0" err="1" smtClean="0"/>
              <a:t>Иако</a:t>
            </a:r>
            <a:r>
              <a:rPr lang="en-US" sz="2400" dirty="0" smtClean="0"/>
              <a:t> </a:t>
            </a:r>
            <a:r>
              <a:rPr lang="en-US" sz="2400" dirty="0" err="1" smtClean="0"/>
              <a:t>се</a:t>
            </a:r>
            <a:r>
              <a:rPr lang="sr-Cyrl-RS" sz="2400" dirty="0" smtClean="0"/>
              <a:t> </a:t>
            </a:r>
            <a:r>
              <a:rPr lang="en-US" sz="2400" dirty="0" err="1" smtClean="0"/>
              <a:t>кинезитерапијски</a:t>
            </a:r>
            <a:r>
              <a:rPr lang="en-US" sz="2400" dirty="0" smtClean="0"/>
              <a:t> </a:t>
            </a:r>
            <a:r>
              <a:rPr lang="en-US" sz="2400" dirty="0" err="1" smtClean="0"/>
              <a:t>програм</a:t>
            </a:r>
            <a:r>
              <a:rPr lang="en-US" sz="2400" dirty="0" smtClean="0"/>
              <a:t> </a:t>
            </a:r>
            <a:r>
              <a:rPr lang="sr-Cyrl-RS" sz="2400" dirty="0" smtClean="0"/>
              <a:t>с</a:t>
            </a:r>
            <a:r>
              <a:rPr lang="en-US" sz="2400" dirty="0" err="1" smtClean="0"/>
              <a:t>проводи</a:t>
            </a:r>
            <a:r>
              <a:rPr lang="en-US" sz="2400" dirty="0" smtClean="0"/>
              <a:t> </a:t>
            </a:r>
            <a:r>
              <a:rPr lang="sr-Cyrl-RS" sz="2400" dirty="0" smtClean="0"/>
              <a:t>систематично</a:t>
            </a:r>
            <a:r>
              <a:rPr lang="en-US" sz="2400" dirty="0" smtClean="0"/>
              <a:t>, </a:t>
            </a:r>
            <a:r>
              <a:rPr lang="en-US" sz="2400" dirty="0" err="1" smtClean="0"/>
              <a:t>не</a:t>
            </a:r>
            <a:r>
              <a:rPr lang="en-US" sz="2400" dirty="0" smtClean="0"/>
              <a:t> </a:t>
            </a:r>
            <a:r>
              <a:rPr lang="en-US" sz="2400" dirty="0" err="1" smtClean="0"/>
              <a:t>даје</a:t>
            </a:r>
            <a:r>
              <a:rPr lang="en-US" sz="2400" dirty="0" smtClean="0"/>
              <a:t> </a:t>
            </a:r>
            <a:r>
              <a:rPr lang="en-US" sz="2400" dirty="0" err="1" smtClean="0"/>
              <a:t>адекватне</a:t>
            </a:r>
            <a:r>
              <a:rPr lang="en-US" sz="2400" dirty="0" smtClean="0"/>
              <a:t> </a:t>
            </a:r>
            <a:r>
              <a:rPr lang="en-US" sz="2400" dirty="0" err="1" smtClean="0"/>
              <a:t>резултате</a:t>
            </a:r>
            <a:endParaRPr lang="sr-Cyrl-RS" sz="2400" dirty="0" smtClean="0"/>
          </a:p>
          <a:p>
            <a:r>
              <a:rPr lang="en-US" sz="2400" dirty="0" smtClean="0"/>
              <a:t>У </a:t>
            </a:r>
            <a:r>
              <a:rPr lang="en-US" sz="2400" dirty="0" err="1" smtClean="0"/>
              <a:t>таквим</a:t>
            </a:r>
            <a:r>
              <a:rPr lang="sr-Cyrl-RS" sz="2400" dirty="0" smtClean="0"/>
              <a:t> </a:t>
            </a:r>
            <a:r>
              <a:rPr lang="en-US" sz="2400" dirty="0" err="1" smtClean="0"/>
              <a:t>слу</a:t>
            </a:r>
            <a:r>
              <a:rPr lang="sr-Cyrl-RS" sz="2400" dirty="0" smtClean="0"/>
              <a:t>ча</a:t>
            </a:r>
            <a:r>
              <a:rPr lang="en-US" sz="2400" dirty="0" err="1" smtClean="0"/>
              <a:t>јевима</a:t>
            </a:r>
            <a:r>
              <a:rPr lang="en-US" sz="2400" dirty="0" smtClean="0"/>
              <a:t> </a:t>
            </a:r>
            <a:r>
              <a:rPr lang="en-US" sz="2400" dirty="0" err="1" smtClean="0"/>
              <a:t>покушава</a:t>
            </a:r>
            <a:r>
              <a:rPr lang="en-US" sz="2400" dirty="0" smtClean="0"/>
              <a:t> </a:t>
            </a:r>
            <a:r>
              <a:rPr lang="en-US" sz="2400" dirty="0" err="1" smtClean="0"/>
              <a:t>се</a:t>
            </a:r>
            <a:r>
              <a:rPr lang="en-US" sz="2400" dirty="0" smtClean="0"/>
              <a:t> </a:t>
            </a:r>
            <a:r>
              <a:rPr lang="en-US" sz="2400" dirty="0" err="1" smtClean="0"/>
              <a:t>указати</a:t>
            </a:r>
            <a:r>
              <a:rPr lang="en-US" sz="2400" dirty="0" smtClean="0"/>
              <a:t> </a:t>
            </a:r>
            <a:r>
              <a:rPr lang="en-US" sz="2400" dirty="0" err="1" smtClean="0"/>
              <a:t>на</a:t>
            </a:r>
            <a:r>
              <a:rPr lang="en-US" sz="2400" dirty="0" smtClean="0"/>
              <a:t> </a:t>
            </a:r>
            <a:r>
              <a:rPr lang="en-US" sz="2400" dirty="0" err="1" smtClean="0"/>
              <a:t>сврсисходан</a:t>
            </a:r>
            <a:r>
              <a:rPr lang="en-US" sz="2400" dirty="0" smtClean="0"/>
              <a:t> </a:t>
            </a:r>
            <a:r>
              <a:rPr lang="en-US" sz="2400" dirty="0" err="1" smtClean="0"/>
              <a:t>мотив</a:t>
            </a:r>
            <a:r>
              <a:rPr lang="en-US" sz="2400" dirty="0" smtClean="0"/>
              <a:t> (</a:t>
            </a:r>
            <a:r>
              <a:rPr lang="en-US" sz="2400" dirty="0" err="1" smtClean="0"/>
              <a:t>запослење</a:t>
            </a:r>
            <a:r>
              <a:rPr lang="en-US" sz="2400" dirty="0" smtClean="0"/>
              <a:t>, </a:t>
            </a:r>
            <a:r>
              <a:rPr lang="en-US" sz="2400" dirty="0" err="1" smtClean="0"/>
              <a:t>егзистенција</a:t>
            </a:r>
            <a:r>
              <a:rPr lang="en-US" sz="2400" dirty="0" smtClean="0"/>
              <a:t>,</a:t>
            </a:r>
            <a:r>
              <a:rPr lang="sr-Cyrl-RS" sz="2400" dirty="0" smtClean="0"/>
              <a:t> породица,</a:t>
            </a:r>
            <a:r>
              <a:rPr lang="en-US" sz="2400" dirty="0" smtClean="0"/>
              <a:t> </a:t>
            </a:r>
            <a:r>
              <a:rPr lang="en-US" sz="2400" dirty="0" err="1" smtClean="0"/>
              <a:t>итд</a:t>
            </a:r>
            <a:r>
              <a:rPr lang="en-US" sz="2400" dirty="0" smtClean="0"/>
              <a:t>.)</a:t>
            </a:r>
            <a:endParaRPr lang="en-US" sz="2400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>
                <a:solidFill>
                  <a:srgbClr val="FF0000"/>
                </a:solidFill>
              </a:rPr>
              <a:t>Принцип индивидуалности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507288" cy="4525963"/>
          </a:xfrm>
        </p:spPr>
        <p:txBody>
          <a:bodyPr>
            <a:normAutofit/>
          </a:bodyPr>
          <a:lstStyle/>
          <a:p>
            <a:r>
              <a:rPr lang="sr-Cyrl-RS" sz="2400" dirty="0" smtClean="0"/>
              <a:t>Индивидуално прилагођен кинезитерапијски програм</a:t>
            </a:r>
          </a:p>
          <a:p>
            <a:r>
              <a:rPr lang="sr-Cyrl-RS" sz="2400" dirty="0" smtClean="0"/>
              <a:t>Да би се овај принцип спровео неопходно је:</a:t>
            </a:r>
          </a:p>
          <a:p>
            <a:pPr marL="898525">
              <a:buFont typeface="Wingdings" pitchFamily="2" charset="2"/>
              <a:buChar char="ü"/>
            </a:pPr>
            <a:r>
              <a:rPr lang="sr-Cyrl-RS" sz="2400" dirty="0" smtClean="0"/>
              <a:t>тачно утврдити карактер болести, узроке, симптоматологију, проучити физикалне налазе</a:t>
            </a:r>
          </a:p>
          <a:p>
            <a:pPr marL="898525">
              <a:buFont typeface="Wingdings" pitchFamily="2" charset="2"/>
              <a:buChar char="ü"/>
            </a:pPr>
            <a:r>
              <a:rPr lang="sr-Cyrl-RS" sz="2400" dirty="0" smtClean="0"/>
              <a:t>утврдити рехабилитациони потенцијал особе, утврдити стање мускулатуре, функционалне могућности</a:t>
            </a:r>
          </a:p>
          <a:p>
            <a:pPr marL="898525">
              <a:buFont typeface="Wingdings" pitchFamily="2" charset="2"/>
              <a:buChar char="ü"/>
            </a:pPr>
            <a:r>
              <a:rPr lang="sr-Cyrl-RS" sz="2400" dirty="0" smtClean="0"/>
              <a:t>узети у обзир пол, старост, занимање, образовање особе</a:t>
            </a:r>
            <a:endParaRPr lang="en-US" sz="2400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>
                <a:solidFill>
                  <a:srgbClr val="FF0000"/>
                </a:solidFill>
              </a:rPr>
              <a:t>Принцип поступности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600200"/>
            <a:ext cx="8712968" cy="4853136"/>
          </a:xfrm>
        </p:spPr>
        <p:txBody>
          <a:bodyPr>
            <a:normAutofit fontScale="85000" lnSpcReduction="20000"/>
          </a:bodyPr>
          <a:lstStyle/>
          <a:p>
            <a:r>
              <a:rPr lang="sr-Cyrl-RS" sz="2800" dirty="0" smtClean="0"/>
              <a:t>Поштовати принципе поступности:</a:t>
            </a:r>
          </a:p>
          <a:p>
            <a:pPr marL="898525">
              <a:buFont typeface="Wingdings" pitchFamily="2" charset="2"/>
              <a:buChar char="ü"/>
            </a:pPr>
            <a:r>
              <a:rPr lang="sr-Cyrl-RS" sz="2800" dirty="0" smtClean="0"/>
              <a:t>Од лакшег ка тежем</a:t>
            </a:r>
          </a:p>
          <a:p>
            <a:pPr marL="898525">
              <a:buFont typeface="Wingdings" pitchFamily="2" charset="2"/>
              <a:buChar char="ü"/>
            </a:pPr>
            <a:r>
              <a:rPr lang="sr-Cyrl-RS" sz="2800" dirty="0" smtClean="0"/>
              <a:t>Од једноставнијег ка сложенијем</a:t>
            </a:r>
          </a:p>
          <a:p>
            <a:pPr marL="898525">
              <a:buFont typeface="Wingdings" pitchFamily="2" charset="2"/>
              <a:buChar char="ü"/>
            </a:pPr>
            <a:r>
              <a:rPr lang="sr-Cyrl-RS" sz="2800" dirty="0" smtClean="0"/>
              <a:t>Од познатог ка непознатом</a:t>
            </a:r>
          </a:p>
          <a:p>
            <a:endParaRPr lang="sr-Cyrl-RS" sz="2600" dirty="0" smtClean="0"/>
          </a:p>
          <a:p>
            <a:r>
              <a:rPr lang="sr-Cyrl-RS" sz="2600" dirty="0" smtClean="0"/>
              <a:t>Постепено повећавање физичког оптерећења пацијента, како на појединачном тренингу, тако и у току КТХ програма: с</a:t>
            </a:r>
            <a:r>
              <a:rPr lang="en-US" sz="2600" dirty="0" err="1" smtClean="0"/>
              <a:t>ве</a:t>
            </a:r>
            <a:r>
              <a:rPr lang="en-US" sz="2600" dirty="0" smtClean="0"/>
              <a:t> </a:t>
            </a:r>
            <a:r>
              <a:rPr lang="en-US" sz="2600" dirty="0" err="1" smtClean="0"/>
              <a:t>кинезитерапијске</a:t>
            </a:r>
            <a:r>
              <a:rPr lang="en-US" sz="2600" dirty="0" smtClean="0"/>
              <a:t> </a:t>
            </a:r>
            <a:r>
              <a:rPr lang="en-US" sz="2600" dirty="0" err="1" smtClean="0"/>
              <a:t>вежбе</a:t>
            </a:r>
            <a:r>
              <a:rPr lang="en-US" sz="2600" dirty="0" smtClean="0"/>
              <a:t> </a:t>
            </a:r>
            <a:r>
              <a:rPr lang="en-US" sz="2600" dirty="0" err="1" smtClean="0"/>
              <a:t>морају</a:t>
            </a:r>
            <a:r>
              <a:rPr lang="en-US" sz="2600" dirty="0" smtClean="0"/>
              <a:t> </a:t>
            </a:r>
            <a:r>
              <a:rPr lang="en-US" sz="2600" dirty="0" err="1" smtClean="0"/>
              <a:t>имати</a:t>
            </a:r>
            <a:r>
              <a:rPr lang="en-US" sz="2600" dirty="0" smtClean="0"/>
              <a:t> </a:t>
            </a:r>
            <a:r>
              <a:rPr lang="en-US" sz="2600" dirty="0" err="1" smtClean="0"/>
              <a:t>примерени</a:t>
            </a:r>
            <a:r>
              <a:rPr lang="en-US" sz="2600" dirty="0" smtClean="0"/>
              <a:t> </a:t>
            </a:r>
            <a:r>
              <a:rPr lang="en-US" sz="2600" dirty="0" err="1" smtClean="0"/>
              <a:t>интензитет</a:t>
            </a:r>
            <a:r>
              <a:rPr lang="en-US" sz="2600" dirty="0" smtClean="0"/>
              <a:t> </a:t>
            </a:r>
            <a:r>
              <a:rPr lang="en-US" sz="2600" dirty="0" err="1" smtClean="0"/>
              <a:t>тако</a:t>
            </a:r>
            <a:r>
              <a:rPr lang="en-US" sz="2600" dirty="0" smtClean="0"/>
              <a:t> </a:t>
            </a:r>
            <a:r>
              <a:rPr lang="en-US" sz="2600" dirty="0" err="1" smtClean="0"/>
              <a:t>да</a:t>
            </a:r>
            <a:r>
              <a:rPr lang="sr-Cyrl-RS" sz="2600" dirty="0" smtClean="0"/>
              <a:t>  </a:t>
            </a:r>
            <a:r>
              <a:rPr lang="en-US" sz="2600" dirty="0" err="1" smtClean="0"/>
              <a:t>сваки</a:t>
            </a:r>
            <a:r>
              <a:rPr lang="en-US" sz="2600" dirty="0" smtClean="0"/>
              <a:t> </a:t>
            </a:r>
            <a:r>
              <a:rPr lang="en-US" sz="2600" dirty="0" err="1" smtClean="0"/>
              <a:t>следе</a:t>
            </a:r>
            <a:r>
              <a:rPr lang="sr-Cyrl-RS" sz="2600" dirty="0" smtClean="0"/>
              <a:t>ћ</a:t>
            </a:r>
            <a:r>
              <a:rPr lang="en-US" sz="2600" dirty="0" smtClean="0"/>
              <a:t>и </a:t>
            </a:r>
            <a:r>
              <a:rPr lang="en-US" sz="2600" dirty="0" err="1" smtClean="0"/>
              <a:t>покрет</a:t>
            </a:r>
            <a:r>
              <a:rPr lang="en-US" sz="2600" dirty="0" smtClean="0"/>
              <a:t> </a:t>
            </a:r>
            <a:r>
              <a:rPr lang="en-US" sz="2600" dirty="0" err="1" smtClean="0"/>
              <a:t>произлази</a:t>
            </a:r>
            <a:r>
              <a:rPr lang="en-US" sz="2600" dirty="0" smtClean="0"/>
              <a:t> </a:t>
            </a:r>
            <a:r>
              <a:rPr lang="en-US" sz="2600" dirty="0" err="1" smtClean="0"/>
              <a:t>из</a:t>
            </a:r>
            <a:r>
              <a:rPr lang="en-US" sz="2600" dirty="0" smtClean="0"/>
              <a:t> </a:t>
            </a:r>
            <a:r>
              <a:rPr lang="en-US" sz="2600" dirty="0" err="1" smtClean="0"/>
              <a:t>претходног</a:t>
            </a:r>
            <a:r>
              <a:rPr lang="sr-Cyrl-RS" sz="2600" dirty="0" smtClean="0"/>
              <a:t>,</a:t>
            </a:r>
            <a:r>
              <a:rPr lang="en-US" sz="2600" dirty="0" smtClean="0"/>
              <a:t> </a:t>
            </a:r>
            <a:r>
              <a:rPr lang="en-US" sz="2600" dirty="0" err="1" smtClean="0"/>
              <a:t>без</a:t>
            </a:r>
            <a:r>
              <a:rPr lang="en-US" sz="2600" dirty="0" smtClean="0"/>
              <a:t> </a:t>
            </a:r>
            <a:r>
              <a:rPr lang="en-US" sz="2600" dirty="0" err="1" smtClean="0"/>
              <a:t>ос</a:t>
            </a:r>
            <a:r>
              <a:rPr lang="sr-Cyrl-RS" sz="2600" dirty="0" smtClean="0"/>
              <a:t>ећаја </a:t>
            </a:r>
            <a:r>
              <a:rPr lang="en-US" sz="2600" dirty="0" err="1" smtClean="0"/>
              <a:t>боли</a:t>
            </a:r>
            <a:r>
              <a:rPr lang="sr-Cyrl-RS" sz="2600" dirty="0" smtClean="0"/>
              <a:t>,</a:t>
            </a:r>
            <a:r>
              <a:rPr lang="en-US" sz="2600" dirty="0" smtClean="0"/>
              <a:t> и </a:t>
            </a:r>
            <a:r>
              <a:rPr lang="en-US" sz="2600" dirty="0" err="1" smtClean="0"/>
              <a:t>уз</a:t>
            </a:r>
            <a:r>
              <a:rPr lang="en-US" sz="2600" dirty="0" smtClean="0"/>
              <a:t> </a:t>
            </a:r>
            <a:r>
              <a:rPr lang="en-US" sz="2600" dirty="0" err="1" smtClean="0"/>
              <a:t>активно</a:t>
            </a:r>
            <a:r>
              <a:rPr lang="sr-Cyrl-RS" sz="2600" dirty="0" smtClean="0"/>
              <a:t> учествовање</a:t>
            </a:r>
            <a:r>
              <a:rPr lang="en-US" sz="2600" dirty="0" smtClean="0"/>
              <a:t> </a:t>
            </a:r>
            <a:r>
              <a:rPr lang="en-US" sz="2600" dirty="0" err="1" smtClean="0"/>
              <a:t>саме</a:t>
            </a:r>
            <a:r>
              <a:rPr lang="en-US" sz="2600" dirty="0" smtClean="0"/>
              <a:t> </a:t>
            </a:r>
            <a:r>
              <a:rPr lang="en-US" sz="2600" dirty="0" err="1" smtClean="0"/>
              <a:t>особе</a:t>
            </a:r>
            <a:endParaRPr lang="sr-Cyrl-RS" sz="2600" dirty="0" smtClean="0"/>
          </a:p>
          <a:p>
            <a:endParaRPr lang="en-US" sz="2600" dirty="0" smtClean="0"/>
          </a:p>
          <a:p>
            <a:r>
              <a:rPr lang="sr-Cyrl-RS" sz="2600" dirty="0" smtClean="0"/>
              <a:t>Принцип поступности</a:t>
            </a:r>
            <a:r>
              <a:rPr lang="en-US" sz="2600" dirty="0" smtClean="0"/>
              <a:t> </a:t>
            </a:r>
            <a:r>
              <a:rPr lang="en-US" sz="2600" dirty="0" err="1" smtClean="0"/>
              <a:t>подразумева</a:t>
            </a:r>
            <a:r>
              <a:rPr lang="en-US" sz="2600" dirty="0" smtClean="0"/>
              <a:t> </a:t>
            </a:r>
            <a:r>
              <a:rPr lang="en-US" sz="2600" dirty="0" err="1" smtClean="0"/>
              <a:t>изво</a:t>
            </a:r>
            <a:r>
              <a:rPr lang="sr-Cyrl-RS" sz="2600" dirty="0" smtClean="0"/>
              <a:t>ђ</a:t>
            </a:r>
            <a:r>
              <a:rPr lang="en-US" sz="2600" dirty="0" err="1" smtClean="0"/>
              <a:t>ење</a:t>
            </a:r>
            <a:r>
              <a:rPr lang="en-US" sz="2600" dirty="0" smtClean="0"/>
              <a:t> </a:t>
            </a:r>
            <a:r>
              <a:rPr lang="en-US" sz="2600" dirty="0" err="1" smtClean="0"/>
              <a:t>вежби</a:t>
            </a:r>
            <a:r>
              <a:rPr lang="en-US" sz="2600" dirty="0" smtClean="0"/>
              <a:t> </a:t>
            </a:r>
            <a:r>
              <a:rPr lang="en-US" sz="2600" dirty="0" err="1" smtClean="0"/>
              <a:t>од</a:t>
            </a:r>
            <a:r>
              <a:rPr lang="en-US" sz="2600" dirty="0" smtClean="0"/>
              <a:t> </a:t>
            </a:r>
            <a:r>
              <a:rPr lang="en-US" sz="2600" dirty="0" err="1" smtClean="0"/>
              <a:t>једноставнијих</a:t>
            </a:r>
            <a:r>
              <a:rPr lang="en-US" sz="2600" dirty="0" smtClean="0"/>
              <a:t> </a:t>
            </a:r>
            <a:r>
              <a:rPr lang="en-US" sz="2600" dirty="0" err="1" smtClean="0"/>
              <a:t>до</a:t>
            </a:r>
            <a:r>
              <a:rPr lang="en-US" sz="2600" dirty="0" smtClean="0"/>
              <a:t> </a:t>
            </a:r>
            <a:r>
              <a:rPr lang="en-US" sz="2600" dirty="0" err="1" smtClean="0"/>
              <a:t>сложенијих</a:t>
            </a:r>
            <a:r>
              <a:rPr lang="en-US" sz="2600" dirty="0" smtClean="0"/>
              <a:t>,</a:t>
            </a:r>
            <a:r>
              <a:rPr lang="sr-Cyrl-RS" sz="2600" dirty="0" smtClean="0"/>
              <a:t> </a:t>
            </a:r>
            <a:r>
              <a:rPr lang="en-US" sz="2600" dirty="0" err="1" smtClean="0"/>
              <a:t>при</a:t>
            </a:r>
            <a:r>
              <a:rPr lang="en-US" sz="2600" dirty="0" smtClean="0"/>
              <a:t> </a:t>
            </a:r>
            <a:r>
              <a:rPr lang="sr-Cyrl-RS" sz="2600" dirty="0" smtClean="0"/>
              <a:t>ч</a:t>
            </a:r>
            <a:r>
              <a:rPr lang="en-US" sz="2600" dirty="0" err="1" smtClean="0"/>
              <a:t>ему</a:t>
            </a:r>
            <a:r>
              <a:rPr lang="en-US" sz="2600" dirty="0" smtClean="0"/>
              <a:t> </a:t>
            </a:r>
            <a:r>
              <a:rPr lang="en-US" sz="2600" dirty="0" err="1" smtClean="0"/>
              <a:t>се</a:t>
            </a:r>
            <a:r>
              <a:rPr lang="en-US" sz="2600" dirty="0" smtClean="0"/>
              <a:t> </a:t>
            </a:r>
            <a:r>
              <a:rPr lang="en-US" sz="2600" dirty="0" err="1" smtClean="0"/>
              <a:t>број</a:t>
            </a:r>
            <a:r>
              <a:rPr lang="en-US" sz="2600" dirty="0" smtClean="0"/>
              <a:t> </a:t>
            </a:r>
            <a:r>
              <a:rPr lang="en-US" sz="2600" dirty="0" err="1" smtClean="0"/>
              <a:t>понављања</a:t>
            </a:r>
            <a:r>
              <a:rPr lang="en-US" sz="2600" dirty="0" smtClean="0"/>
              <a:t> </a:t>
            </a:r>
            <a:r>
              <a:rPr lang="en-US" sz="2600" dirty="0" err="1" smtClean="0"/>
              <a:t>пове</a:t>
            </a:r>
            <a:r>
              <a:rPr lang="sr-Cyrl-RS" sz="2600" dirty="0" smtClean="0"/>
              <a:t>ћ</a:t>
            </a:r>
            <a:r>
              <a:rPr lang="en-US" sz="2600" dirty="0" err="1" smtClean="0"/>
              <a:t>ава</a:t>
            </a:r>
            <a:r>
              <a:rPr lang="en-US" sz="2600" dirty="0" smtClean="0"/>
              <a:t>, </a:t>
            </a:r>
            <a:r>
              <a:rPr lang="en-US" sz="2600" dirty="0" err="1" smtClean="0"/>
              <a:t>што</a:t>
            </a:r>
            <a:r>
              <a:rPr lang="en-US" sz="2600" dirty="0" smtClean="0"/>
              <a:t> </a:t>
            </a:r>
            <a:r>
              <a:rPr lang="sr-Cyrl-RS" sz="2600" dirty="0" smtClean="0"/>
              <a:t>ћ</a:t>
            </a:r>
            <a:r>
              <a:rPr lang="en-US" sz="2600" dirty="0" smtClean="0"/>
              <a:t>е </a:t>
            </a:r>
            <a:r>
              <a:rPr lang="en-US" sz="2600" dirty="0" err="1" smtClean="0"/>
              <a:t>позитивно</a:t>
            </a:r>
            <a:r>
              <a:rPr lang="en-US" sz="2600" dirty="0" smtClean="0"/>
              <a:t> </a:t>
            </a:r>
            <a:r>
              <a:rPr lang="en-US" sz="2600" dirty="0" err="1" smtClean="0"/>
              <a:t>деловати</a:t>
            </a:r>
            <a:r>
              <a:rPr lang="en-US" sz="2600" dirty="0" smtClean="0"/>
              <a:t> </a:t>
            </a:r>
            <a:r>
              <a:rPr lang="en-US" sz="2600" dirty="0" err="1" smtClean="0"/>
              <a:t>на</a:t>
            </a:r>
            <a:r>
              <a:rPr lang="en-US" sz="2600" dirty="0" smtClean="0"/>
              <a:t> </a:t>
            </a:r>
            <a:r>
              <a:rPr lang="en-US" sz="2600" dirty="0" err="1" smtClean="0"/>
              <a:t>психолошки</a:t>
            </a:r>
            <a:r>
              <a:rPr lang="sr-Cyrl-RS" sz="2600" dirty="0" smtClean="0"/>
              <a:t> </a:t>
            </a:r>
            <a:r>
              <a:rPr lang="en-US" sz="2600" dirty="0" err="1" smtClean="0"/>
              <a:t>статус</a:t>
            </a:r>
            <a:r>
              <a:rPr lang="en-US" sz="2600" dirty="0" smtClean="0"/>
              <a:t> </a:t>
            </a:r>
            <a:r>
              <a:rPr lang="en-US" sz="2600" dirty="0" err="1" smtClean="0"/>
              <a:t>особе</a:t>
            </a:r>
            <a:endParaRPr lang="sr-Cyrl-RS" sz="2600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>
                <a:solidFill>
                  <a:srgbClr val="FF0000"/>
                </a:solidFill>
              </a:rPr>
              <a:t>Принцип систематичности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2132856"/>
            <a:ext cx="8784976" cy="3993307"/>
          </a:xfrm>
        </p:spPr>
        <p:txBody>
          <a:bodyPr>
            <a:normAutofit/>
          </a:bodyPr>
          <a:lstStyle/>
          <a:p>
            <a:r>
              <a:rPr lang="sr-Cyrl-RS" sz="2400" dirty="0" smtClean="0"/>
              <a:t>Принцип </a:t>
            </a:r>
            <a:r>
              <a:rPr lang="en-US" sz="2400" dirty="0" err="1" smtClean="0"/>
              <a:t>системати</a:t>
            </a:r>
            <a:r>
              <a:rPr lang="sr-Cyrl-RS" sz="2400" dirty="0" smtClean="0"/>
              <a:t>ч</a:t>
            </a:r>
            <a:r>
              <a:rPr lang="en-US" sz="2400" dirty="0" err="1" smtClean="0"/>
              <a:t>ности</a:t>
            </a:r>
            <a:r>
              <a:rPr lang="en-US" sz="2400" dirty="0" smtClean="0"/>
              <a:t> </a:t>
            </a:r>
            <a:r>
              <a:rPr lang="sr-Cyrl-RS" sz="2400" dirty="0" smtClean="0"/>
              <a:t>подразумева задавање вежби по одређеном реду, који је у складу са могућностима пацијента, као и адекватно дозирање у складу са принципима тренажног процеса: броја понављања, дужина паузе, број серија...</a:t>
            </a:r>
          </a:p>
          <a:p>
            <a:endParaRPr lang="sr-Cyrl-RS" sz="2400" dirty="0" smtClean="0"/>
          </a:p>
          <a:p>
            <a:endParaRPr lang="sr-Cyrl-RS" sz="2400" dirty="0" smtClean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>
                <a:solidFill>
                  <a:srgbClr val="FF0000"/>
                </a:solidFill>
              </a:rPr>
              <a:t>Принцип анализе вежбе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844824"/>
            <a:ext cx="8784976" cy="4281339"/>
          </a:xfrm>
        </p:spPr>
        <p:txBody>
          <a:bodyPr>
            <a:normAutofit/>
          </a:bodyPr>
          <a:lstStyle/>
          <a:p>
            <a:r>
              <a:rPr lang="sr-Cyrl-RS" sz="2400" dirty="0" smtClean="0"/>
              <a:t>Одабир вежбе се врши на основу здравственог стања, степена, врсте и локализације поремећаја или оштећења</a:t>
            </a:r>
          </a:p>
          <a:p>
            <a:r>
              <a:rPr lang="sr-Cyrl-RS" sz="2400" dirty="0" smtClean="0"/>
              <a:t>Терапеут мора познавати основе биомеханике, структуру вежбе и њен утицај</a:t>
            </a:r>
          </a:p>
          <a:p>
            <a:r>
              <a:rPr lang="en-US" sz="2400" dirty="0" err="1" smtClean="0"/>
              <a:t>Ово</a:t>
            </a:r>
            <a:r>
              <a:rPr lang="en-US" sz="2400" dirty="0" smtClean="0"/>
              <a:t> </a:t>
            </a:r>
            <a:r>
              <a:rPr lang="en-US" sz="2400" dirty="0" err="1" smtClean="0"/>
              <a:t>на</a:t>
            </a:r>
            <a:r>
              <a:rPr lang="sr-Cyrl-RS" sz="2400" dirty="0" smtClean="0"/>
              <a:t>ч</a:t>
            </a:r>
            <a:r>
              <a:rPr lang="en-US" sz="2400" dirty="0" err="1" smtClean="0"/>
              <a:t>ело</a:t>
            </a:r>
            <a:r>
              <a:rPr lang="en-US" sz="2400" dirty="0" smtClean="0"/>
              <a:t> </a:t>
            </a:r>
            <a:r>
              <a:rPr lang="en-US" sz="2400" dirty="0" err="1" smtClean="0"/>
              <a:t>тако</a:t>
            </a:r>
            <a:r>
              <a:rPr lang="sr-Cyrl-RS" sz="2400" dirty="0" smtClean="0"/>
              <a:t>ђ</a:t>
            </a:r>
            <a:r>
              <a:rPr lang="en-US" sz="2400" dirty="0" smtClean="0"/>
              <a:t>е </a:t>
            </a:r>
            <a:r>
              <a:rPr lang="en-US" sz="2400" dirty="0" err="1" smtClean="0"/>
              <a:t>подразумева</a:t>
            </a:r>
            <a:r>
              <a:rPr lang="en-US" sz="2400" dirty="0" smtClean="0"/>
              <a:t> </a:t>
            </a:r>
            <a:r>
              <a:rPr lang="en-US" sz="2400" dirty="0" err="1" smtClean="0"/>
              <a:t>анализу</a:t>
            </a:r>
            <a:r>
              <a:rPr lang="en-US" sz="2400" dirty="0" smtClean="0"/>
              <a:t> </a:t>
            </a:r>
            <a:r>
              <a:rPr lang="sr-Cyrl-RS" sz="2400" dirty="0" smtClean="0"/>
              <a:t>почетног </a:t>
            </a:r>
            <a:r>
              <a:rPr lang="en-US" sz="2400" dirty="0" err="1" smtClean="0"/>
              <a:t>положаја</a:t>
            </a:r>
            <a:r>
              <a:rPr lang="en-US" sz="2400" dirty="0" smtClean="0"/>
              <a:t> </a:t>
            </a:r>
            <a:r>
              <a:rPr lang="en-US" sz="2400" dirty="0" err="1" smtClean="0"/>
              <a:t>тела</a:t>
            </a:r>
            <a:r>
              <a:rPr lang="sr-Cyrl-RS" sz="2400" dirty="0" smtClean="0"/>
              <a:t>, правац и амплитуду кретања телесних сегмената, ритам извођења</a:t>
            </a:r>
            <a:r>
              <a:rPr lang="en-US" sz="2400" dirty="0" smtClean="0"/>
              <a:t> </a:t>
            </a:r>
            <a:r>
              <a:rPr lang="en-US" sz="2400" dirty="0" err="1" smtClean="0"/>
              <a:t>да</a:t>
            </a:r>
            <a:r>
              <a:rPr lang="en-US" sz="2400" dirty="0" smtClean="0"/>
              <a:t> </a:t>
            </a:r>
            <a:r>
              <a:rPr lang="en-US" sz="2400" dirty="0" err="1" smtClean="0"/>
              <a:t>би</a:t>
            </a:r>
            <a:r>
              <a:rPr lang="en-US" sz="2400" dirty="0" smtClean="0"/>
              <a:t> </a:t>
            </a:r>
            <a:r>
              <a:rPr lang="en-US" sz="2400" dirty="0" err="1" smtClean="0"/>
              <a:t>изво</a:t>
            </a:r>
            <a:r>
              <a:rPr lang="sr-Cyrl-RS" sz="2400" dirty="0" smtClean="0"/>
              <a:t>ђ</a:t>
            </a:r>
            <a:r>
              <a:rPr lang="en-US" sz="2400" dirty="0" err="1" smtClean="0"/>
              <a:t>ење</a:t>
            </a:r>
            <a:r>
              <a:rPr lang="en-US" sz="2400" dirty="0" smtClean="0"/>
              <a:t> </a:t>
            </a:r>
            <a:r>
              <a:rPr lang="en-US" sz="2400" dirty="0" err="1" smtClean="0"/>
              <a:t>одре</a:t>
            </a:r>
            <a:r>
              <a:rPr lang="sr-Cyrl-RS" sz="2400" dirty="0" smtClean="0"/>
              <a:t>ђ</a:t>
            </a:r>
            <a:r>
              <a:rPr lang="en-US" sz="2400" dirty="0" err="1" smtClean="0"/>
              <a:t>ене</a:t>
            </a:r>
            <a:r>
              <a:rPr lang="en-US" sz="2400" dirty="0" smtClean="0"/>
              <a:t> </a:t>
            </a:r>
            <a:r>
              <a:rPr lang="en-US" sz="2400" dirty="0" err="1" smtClean="0"/>
              <a:t>вежбе</a:t>
            </a:r>
            <a:r>
              <a:rPr lang="en-US" sz="2400" dirty="0" smtClean="0"/>
              <a:t> </a:t>
            </a:r>
            <a:r>
              <a:rPr lang="en-US" sz="2400" dirty="0" err="1" smtClean="0"/>
              <a:t>било</a:t>
            </a:r>
            <a:r>
              <a:rPr lang="en-US" sz="2400" dirty="0" smtClean="0"/>
              <a:t> </a:t>
            </a:r>
            <a:r>
              <a:rPr lang="en-US" sz="2400" dirty="0" err="1" smtClean="0"/>
              <a:t>што</a:t>
            </a:r>
            <a:r>
              <a:rPr lang="en-US" sz="2400" dirty="0" smtClean="0"/>
              <a:t> </a:t>
            </a:r>
            <a:r>
              <a:rPr lang="sr-Cyrl-RS" sz="2400" dirty="0" smtClean="0"/>
              <a:t>ефикасније</a:t>
            </a:r>
            <a:endParaRPr lang="en-US" sz="2400" dirty="0" smtClean="0"/>
          </a:p>
          <a:p>
            <a:endParaRPr lang="en-US" sz="2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0"/>
            <a:ext cx="8686800" cy="1143000"/>
          </a:xfrm>
        </p:spPr>
        <p:txBody>
          <a:bodyPr>
            <a:normAutofit fontScale="90000"/>
          </a:bodyPr>
          <a:lstStyle/>
          <a:p>
            <a:r>
              <a:rPr lang="sr-Cyrl-RS" dirty="0" smtClean="0">
                <a:solidFill>
                  <a:srgbClr val="FF0000"/>
                </a:solidFill>
              </a:rPr>
              <a:t>Дејство кретања на органске системе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340768"/>
            <a:ext cx="8892480" cy="5517232"/>
          </a:xfrm>
        </p:spPr>
        <p:txBody>
          <a:bodyPr>
            <a:normAutofit/>
          </a:bodyPr>
          <a:lstStyle/>
          <a:p>
            <a:r>
              <a:rPr lang="sr-Cyrl-RS" sz="2400" dirty="0" smtClean="0"/>
              <a:t>Локомоторни систем: повећање обима покрета, снаге мишића, брзине, издржљивости, координације покрета; спречавање остеопорозе, брже стварање калуса након прелома...</a:t>
            </a:r>
          </a:p>
          <a:p>
            <a:r>
              <a:rPr lang="sr-Cyrl-RS" sz="2400" dirty="0" smtClean="0"/>
              <a:t>Кардиоваскуларни систем: побољшање циркулације крви и лимфе, спречавање застојних процеса у циркулацији, побољшање снаге срца, развој мреже крвних судова, спречавање тромбоза и емболија...</a:t>
            </a:r>
          </a:p>
          <a:p>
            <a:r>
              <a:rPr lang="sr-Cyrl-RS" sz="2400" dirty="0" smtClean="0"/>
              <a:t>Респираторни систем: јачање респираторне мускулатуре,, повећање плућног капацитета, спречавање појаве и развоја хипостатских пеумонија код лежећих болесника...</a:t>
            </a:r>
            <a:endParaRPr lang="en-US" sz="2400" dirty="0" smtClean="0"/>
          </a:p>
          <a:p>
            <a:r>
              <a:rPr lang="sr-Cyrl-RS" sz="2400" dirty="0"/>
              <a:t>Урогенитални систем:спречавање развоја урогениталних инфекција, застоја нормалног мокрења и појава инконтиненција...</a:t>
            </a:r>
          </a:p>
          <a:p>
            <a:endParaRPr lang="sr-Cyrl-RS" sz="2400" dirty="0" smtClean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>
                <a:solidFill>
                  <a:srgbClr val="FF0000"/>
                </a:solidFill>
              </a:rPr>
              <a:t>Принцип разумевања вежбе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628800"/>
            <a:ext cx="8712968" cy="4497363"/>
          </a:xfrm>
        </p:spPr>
        <p:txBody>
          <a:bodyPr/>
          <a:lstStyle/>
          <a:p>
            <a:pPr marL="0" indent="0">
              <a:buNone/>
            </a:pPr>
            <a:r>
              <a:rPr lang="sr-Cyrl-RS" sz="2400" dirty="0" smtClean="0"/>
              <a:t>ПРИНЦИП УПОЗНАТОСТИ</a:t>
            </a:r>
          </a:p>
          <a:p>
            <a:pPr marL="0" indent="0">
              <a:buNone/>
            </a:pPr>
            <a:endParaRPr lang="sr-Cyrl-RS" sz="1200" dirty="0" smtClean="0"/>
          </a:p>
          <a:p>
            <a:r>
              <a:rPr lang="sr-Cyrl-RS" sz="2400" dirty="0" smtClean="0"/>
              <a:t>Учешће болесника и његова активна активност у покретима је веома значајна за постизање веће ефикасности КТХ</a:t>
            </a:r>
          </a:p>
          <a:p>
            <a:r>
              <a:rPr lang="sr-Cyrl-RS" sz="2400" dirty="0" smtClean="0"/>
              <a:t>Ово је посебно важно у активним облицима КТХ, попут радне терапије, медицинске гимнастике, метода фацилитације...</a:t>
            </a:r>
          </a:p>
          <a:p>
            <a:r>
              <a:rPr lang="sr-Cyrl-RS" sz="2400" dirty="0" smtClean="0"/>
              <a:t>Објашњавање болеснику пре и током извођења вежби шта и како треба да уради, шта ће да постигне тиме</a:t>
            </a:r>
          </a:p>
          <a:p>
            <a:r>
              <a:rPr lang="sr-Cyrl-RS" sz="2400" dirty="0" smtClean="0"/>
              <a:t>Утицај на мотивисаност и активно учешће пацијента</a:t>
            </a:r>
            <a:endParaRPr lang="en-US" sz="2400" dirty="0" smtClean="0"/>
          </a:p>
          <a:p>
            <a:endParaRPr lang="sr-Cyrl-R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>
                <a:solidFill>
                  <a:srgbClr val="FF0000"/>
                </a:solidFill>
              </a:rPr>
              <a:t>Принцип активног учествовања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2204864"/>
            <a:ext cx="8712968" cy="3921299"/>
          </a:xfrm>
        </p:spPr>
        <p:txBody>
          <a:bodyPr/>
          <a:lstStyle/>
          <a:p>
            <a:r>
              <a:rPr lang="sr-Cyrl-RS" sz="2400" dirty="0" smtClean="0"/>
              <a:t>Пацијент треба бити субјект у раду, а не објекат</a:t>
            </a:r>
          </a:p>
          <a:p>
            <a:r>
              <a:rPr lang="en-US" sz="2400" dirty="0" err="1" smtClean="0"/>
              <a:t>Код</a:t>
            </a:r>
            <a:r>
              <a:rPr lang="en-US" sz="2400" dirty="0" smtClean="0"/>
              <a:t> </a:t>
            </a:r>
            <a:r>
              <a:rPr lang="en-US" sz="2400" dirty="0" err="1" smtClean="0"/>
              <a:t>активног</a:t>
            </a:r>
            <a:r>
              <a:rPr lang="en-US" sz="2400" dirty="0" smtClean="0"/>
              <a:t> </a:t>
            </a:r>
            <a:r>
              <a:rPr lang="sr-Cyrl-RS" sz="2400" dirty="0" smtClean="0"/>
              <a:t>учествовања</a:t>
            </a:r>
            <a:r>
              <a:rPr lang="en-US" sz="2400" dirty="0" smtClean="0"/>
              <a:t> у </a:t>
            </a:r>
            <a:r>
              <a:rPr lang="en-US" sz="2400" dirty="0" err="1" smtClean="0"/>
              <a:t>кинезитерапијском</a:t>
            </a:r>
            <a:r>
              <a:rPr lang="sr-Cyrl-RS" sz="2400" dirty="0" smtClean="0"/>
              <a:t> </a:t>
            </a:r>
            <a:r>
              <a:rPr lang="en-US" sz="2400" dirty="0" err="1" smtClean="0"/>
              <a:t>програму</a:t>
            </a:r>
            <a:r>
              <a:rPr lang="en-US" sz="2400" dirty="0" smtClean="0"/>
              <a:t>, </a:t>
            </a:r>
            <a:r>
              <a:rPr lang="en-US" sz="2400" dirty="0" err="1" smtClean="0"/>
              <a:t>ангаж</a:t>
            </a:r>
            <a:r>
              <a:rPr lang="sr-Cyrl-RS" sz="2400" dirty="0" smtClean="0"/>
              <a:t>овани</a:t>
            </a:r>
            <a:r>
              <a:rPr lang="en-US" sz="2400" dirty="0" smtClean="0"/>
              <a:t> </a:t>
            </a:r>
            <a:r>
              <a:rPr lang="en-US" sz="2400" dirty="0" err="1" smtClean="0"/>
              <a:t>су</a:t>
            </a:r>
            <a:r>
              <a:rPr lang="en-US" sz="2400" dirty="0" smtClean="0"/>
              <a:t> </a:t>
            </a:r>
            <a:r>
              <a:rPr lang="en-US" sz="2400" dirty="0" err="1" smtClean="0"/>
              <a:t>сви</a:t>
            </a:r>
            <a:r>
              <a:rPr lang="en-US" sz="2400" dirty="0" smtClean="0"/>
              <a:t> </a:t>
            </a:r>
            <a:r>
              <a:rPr lang="en-US" sz="2400" dirty="0" err="1" smtClean="0"/>
              <a:t>психофизи</a:t>
            </a:r>
            <a:r>
              <a:rPr lang="sr-Cyrl-RS" sz="2400" dirty="0" smtClean="0"/>
              <a:t>ч</a:t>
            </a:r>
            <a:r>
              <a:rPr lang="en-US" sz="2400" dirty="0" err="1" smtClean="0"/>
              <a:t>ки</a:t>
            </a:r>
            <a:r>
              <a:rPr lang="en-US" sz="2400" dirty="0" smtClean="0"/>
              <a:t> с</a:t>
            </a:r>
            <a:r>
              <a:rPr lang="sr-Cyrl-RS" sz="2400" dirty="0" smtClean="0"/>
              <a:t>истем</a:t>
            </a:r>
            <a:r>
              <a:rPr lang="en-US" sz="2400" dirty="0" smtClean="0"/>
              <a:t>и </a:t>
            </a:r>
            <a:r>
              <a:rPr lang="en-US" sz="2400" dirty="0" err="1" smtClean="0"/>
              <a:t>организма</a:t>
            </a:r>
            <a:endParaRPr lang="sr-Cyrl-RS" sz="2400" dirty="0" smtClean="0"/>
          </a:p>
          <a:p>
            <a:r>
              <a:rPr lang="sr-Cyrl-RS" sz="2400" dirty="0" smtClean="0"/>
              <a:t>Свесност, концентрација, усвајање правилног извођења вежби</a:t>
            </a:r>
            <a:endParaRPr lang="en-US" sz="2400" dirty="0" smtClean="0"/>
          </a:p>
          <a:p>
            <a:endParaRPr lang="sr-Cyrl-R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>
                <a:solidFill>
                  <a:srgbClr val="FF0000"/>
                </a:solidFill>
              </a:rPr>
              <a:t>Принцип избегавања бола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844824"/>
            <a:ext cx="8640960" cy="4281339"/>
          </a:xfrm>
        </p:spPr>
        <p:txBody>
          <a:bodyPr>
            <a:normAutofit/>
          </a:bodyPr>
          <a:lstStyle/>
          <a:p>
            <a:r>
              <a:rPr lang="sr-Cyrl-RS" sz="2400" dirty="0" smtClean="0"/>
              <a:t>Принцип  “границе бола” </a:t>
            </a:r>
            <a:r>
              <a:rPr lang="en-US" sz="2400" dirty="0" err="1" smtClean="0"/>
              <a:t>је</a:t>
            </a:r>
            <a:r>
              <a:rPr lang="en-US" sz="2400" dirty="0" smtClean="0"/>
              <a:t>, </a:t>
            </a:r>
            <a:r>
              <a:rPr lang="en-US" sz="2400" dirty="0" err="1" smtClean="0"/>
              <a:t>уз</a:t>
            </a:r>
            <a:r>
              <a:rPr lang="en-US" sz="2400" dirty="0" smtClean="0"/>
              <a:t> </a:t>
            </a:r>
            <a:r>
              <a:rPr lang="sr-Cyrl-RS" sz="2400" dirty="0" smtClean="0"/>
              <a:t>принцип </a:t>
            </a:r>
            <a:r>
              <a:rPr lang="en-US" sz="2400" dirty="0" err="1" smtClean="0"/>
              <a:t>мотивације</a:t>
            </a:r>
            <a:r>
              <a:rPr lang="en-US" sz="2400" dirty="0" smtClean="0"/>
              <a:t>, </a:t>
            </a:r>
            <a:r>
              <a:rPr lang="en-US" sz="2400" dirty="0" err="1" smtClean="0"/>
              <a:t>врло</a:t>
            </a:r>
            <a:r>
              <a:rPr lang="en-US" sz="2400" dirty="0" smtClean="0"/>
              <a:t> </a:t>
            </a:r>
            <a:r>
              <a:rPr lang="en-US" sz="2400" dirty="0" err="1" smtClean="0"/>
              <a:t>важ</a:t>
            </a:r>
            <a:r>
              <a:rPr lang="sr-Cyrl-RS" sz="2400" dirty="0" smtClean="0"/>
              <a:t>а</a:t>
            </a:r>
            <a:r>
              <a:rPr lang="en-US" sz="2400" dirty="0" smtClean="0"/>
              <a:t>н </a:t>
            </a:r>
            <a:r>
              <a:rPr lang="en-US" sz="2400" dirty="0" err="1" smtClean="0"/>
              <a:t>за</a:t>
            </a:r>
            <a:r>
              <a:rPr lang="en-US" sz="2400" dirty="0" smtClean="0"/>
              <a:t> </a:t>
            </a:r>
            <a:r>
              <a:rPr lang="en-US" sz="2400" dirty="0" err="1" smtClean="0"/>
              <a:t>успешност</a:t>
            </a:r>
            <a:r>
              <a:rPr lang="sr-Cyrl-RS" sz="2400" dirty="0" smtClean="0"/>
              <a:t> </a:t>
            </a:r>
            <a:r>
              <a:rPr lang="en-US" sz="2400" dirty="0" err="1" smtClean="0"/>
              <a:t>појединог</a:t>
            </a:r>
            <a:r>
              <a:rPr lang="en-US" sz="2400" dirty="0" smtClean="0"/>
              <a:t> </a:t>
            </a:r>
            <a:r>
              <a:rPr lang="en-US" sz="2400" dirty="0" err="1" smtClean="0"/>
              <a:t>кинезитерапијског</a:t>
            </a:r>
            <a:r>
              <a:rPr lang="en-US" sz="2400" dirty="0" smtClean="0"/>
              <a:t> </a:t>
            </a:r>
            <a:r>
              <a:rPr lang="en-US" sz="2400" dirty="0" err="1" smtClean="0"/>
              <a:t>поступка</a:t>
            </a:r>
            <a:endParaRPr lang="sr-Cyrl-RS" sz="2400" dirty="0" smtClean="0"/>
          </a:p>
          <a:p>
            <a:r>
              <a:rPr lang="en-US" sz="2400" dirty="0" err="1" smtClean="0"/>
              <a:t>Код</a:t>
            </a:r>
            <a:r>
              <a:rPr lang="en-US" sz="2400" dirty="0" smtClean="0"/>
              <a:t> </a:t>
            </a:r>
            <a:r>
              <a:rPr lang="en-US" sz="2400" dirty="0" err="1" smtClean="0"/>
              <a:t>ве</a:t>
            </a:r>
            <a:r>
              <a:rPr lang="sr-Cyrl-RS" sz="2400" dirty="0" smtClean="0"/>
              <a:t>ћ</a:t>
            </a:r>
            <a:r>
              <a:rPr lang="en-US" sz="2400" dirty="0" err="1" smtClean="0"/>
              <a:t>ине</a:t>
            </a:r>
            <a:r>
              <a:rPr lang="en-US" sz="2400" dirty="0" smtClean="0"/>
              <a:t> </a:t>
            </a:r>
            <a:r>
              <a:rPr lang="en-US" sz="2400" dirty="0" err="1" smtClean="0"/>
              <a:t>особа</a:t>
            </a:r>
            <a:r>
              <a:rPr lang="en-US" sz="2400" dirty="0" smtClean="0"/>
              <a:t>, </a:t>
            </a:r>
            <a:r>
              <a:rPr lang="en-US" sz="2400" dirty="0" err="1" smtClean="0"/>
              <a:t>укљу</a:t>
            </a:r>
            <a:r>
              <a:rPr lang="sr-Cyrl-RS" sz="2400" dirty="0" smtClean="0"/>
              <a:t>ч</a:t>
            </a:r>
            <a:r>
              <a:rPr lang="en-US" sz="2400" dirty="0" err="1" smtClean="0"/>
              <a:t>ених</a:t>
            </a:r>
            <a:r>
              <a:rPr lang="en-US" sz="2400" dirty="0" smtClean="0"/>
              <a:t> у </a:t>
            </a:r>
            <a:r>
              <a:rPr lang="en-US" sz="2400" dirty="0" err="1" smtClean="0"/>
              <a:t>одре</a:t>
            </a:r>
            <a:r>
              <a:rPr lang="sr-Cyrl-RS" sz="2400" dirty="0" smtClean="0"/>
              <a:t>ђ</a:t>
            </a:r>
            <a:r>
              <a:rPr lang="en-US" sz="2400" dirty="0" err="1" smtClean="0"/>
              <a:t>ене</a:t>
            </a:r>
            <a:r>
              <a:rPr lang="sr-Cyrl-RS" sz="2400" dirty="0" smtClean="0"/>
              <a:t> </a:t>
            </a:r>
            <a:r>
              <a:rPr lang="en-US" sz="2400" dirty="0" err="1" smtClean="0"/>
              <a:t>кинезитерапијске</a:t>
            </a:r>
            <a:r>
              <a:rPr lang="en-US" sz="2400" dirty="0" smtClean="0"/>
              <a:t> </a:t>
            </a:r>
            <a:r>
              <a:rPr lang="en-US" sz="2400" dirty="0" err="1" smtClean="0"/>
              <a:t>програме</a:t>
            </a:r>
            <a:r>
              <a:rPr lang="en-US" sz="2400" dirty="0" smtClean="0"/>
              <a:t>, </a:t>
            </a:r>
            <a:r>
              <a:rPr lang="en-US" sz="2400" dirty="0" err="1" smtClean="0"/>
              <a:t>форсирано</a:t>
            </a:r>
            <a:r>
              <a:rPr lang="en-US" sz="2400" dirty="0" smtClean="0"/>
              <a:t> </a:t>
            </a:r>
            <a:r>
              <a:rPr lang="en-US" sz="2400" dirty="0" err="1" smtClean="0"/>
              <a:t>изво</a:t>
            </a:r>
            <a:r>
              <a:rPr lang="sr-Cyrl-RS" sz="2400" dirty="0" smtClean="0"/>
              <a:t>ђ</a:t>
            </a:r>
            <a:r>
              <a:rPr lang="en-US" sz="2400" dirty="0" err="1" smtClean="0"/>
              <a:t>ење</a:t>
            </a:r>
            <a:r>
              <a:rPr lang="en-US" sz="2400" dirty="0" smtClean="0"/>
              <a:t> </a:t>
            </a:r>
            <a:r>
              <a:rPr lang="en-US" sz="2400" dirty="0" err="1" smtClean="0"/>
              <a:t>вежбе</a:t>
            </a:r>
            <a:r>
              <a:rPr lang="en-US" sz="2400" dirty="0" smtClean="0"/>
              <a:t> </a:t>
            </a:r>
            <a:r>
              <a:rPr lang="en-US" sz="2400" dirty="0" err="1" smtClean="0"/>
              <a:t>доводи</a:t>
            </a:r>
            <a:r>
              <a:rPr lang="en-US" sz="2400" dirty="0" smtClean="0"/>
              <a:t> </a:t>
            </a:r>
            <a:r>
              <a:rPr lang="en-US" sz="2400" dirty="0" err="1" smtClean="0"/>
              <a:t>до</a:t>
            </a:r>
            <a:r>
              <a:rPr lang="en-US" sz="2400" dirty="0" smtClean="0"/>
              <a:t> </a:t>
            </a:r>
            <a:r>
              <a:rPr lang="en-US" sz="2400" dirty="0" err="1" smtClean="0"/>
              <a:t>појаве</a:t>
            </a:r>
            <a:r>
              <a:rPr lang="en-US" sz="2400" dirty="0" smtClean="0"/>
              <a:t> </a:t>
            </a:r>
            <a:r>
              <a:rPr lang="en-US" sz="2400" dirty="0" err="1" smtClean="0"/>
              <a:t>нелагоде</a:t>
            </a:r>
            <a:r>
              <a:rPr lang="en-US" sz="2400" dirty="0" smtClean="0"/>
              <a:t> и</a:t>
            </a:r>
            <a:r>
              <a:rPr lang="sr-Cyrl-RS" sz="2400" dirty="0" smtClean="0"/>
              <a:t> </a:t>
            </a:r>
            <a:r>
              <a:rPr lang="en-US" sz="2400" dirty="0" err="1" smtClean="0"/>
              <a:t>боли</a:t>
            </a:r>
            <a:r>
              <a:rPr lang="en-US" sz="2400" dirty="0" smtClean="0"/>
              <a:t> </a:t>
            </a:r>
            <a:r>
              <a:rPr lang="en-US" sz="2400" dirty="0" err="1" smtClean="0"/>
              <a:t>на</a:t>
            </a:r>
            <a:r>
              <a:rPr lang="en-US" sz="2400" dirty="0" smtClean="0"/>
              <a:t> </a:t>
            </a:r>
            <a:r>
              <a:rPr lang="en-US" sz="2400" dirty="0" err="1" smtClean="0"/>
              <a:t>месту</a:t>
            </a:r>
            <a:r>
              <a:rPr lang="en-US" sz="2400" dirty="0" smtClean="0"/>
              <a:t> </a:t>
            </a:r>
            <a:r>
              <a:rPr lang="en-US" sz="2400" dirty="0" err="1" smtClean="0"/>
              <a:t>оште</a:t>
            </a:r>
            <a:r>
              <a:rPr lang="sr-Cyrl-RS" sz="2400" dirty="0" smtClean="0"/>
              <a:t>ћ</a:t>
            </a:r>
            <a:r>
              <a:rPr lang="en-US" sz="2400" dirty="0" err="1" smtClean="0"/>
              <a:t>ења</a:t>
            </a:r>
            <a:r>
              <a:rPr lang="en-US" sz="2400" dirty="0" smtClean="0"/>
              <a:t> </a:t>
            </a:r>
            <a:r>
              <a:rPr lang="en-US" sz="2400" dirty="0" err="1" smtClean="0"/>
              <a:t>или</a:t>
            </a:r>
            <a:r>
              <a:rPr lang="en-US" sz="2400" dirty="0" smtClean="0"/>
              <a:t> </a:t>
            </a:r>
            <a:r>
              <a:rPr lang="en-US" sz="2400" dirty="0" err="1" smtClean="0"/>
              <a:t>обољења</a:t>
            </a:r>
            <a:r>
              <a:rPr lang="en-US" sz="2400" dirty="0" smtClean="0"/>
              <a:t>, </a:t>
            </a:r>
            <a:r>
              <a:rPr lang="en-US" sz="2400" dirty="0" err="1" smtClean="0"/>
              <a:t>што</a:t>
            </a:r>
            <a:r>
              <a:rPr lang="en-US" sz="2400" dirty="0" smtClean="0"/>
              <a:t> </a:t>
            </a:r>
            <a:r>
              <a:rPr lang="en-US" sz="2400" dirty="0" err="1" smtClean="0"/>
              <a:t>онемогу</a:t>
            </a:r>
            <a:r>
              <a:rPr lang="sr-Cyrl-RS" sz="2400" dirty="0" smtClean="0"/>
              <a:t>ћ</a:t>
            </a:r>
            <a:r>
              <a:rPr lang="en-US" sz="2400" dirty="0" err="1" smtClean="0"/>
              <a:t>ава</a:t>
            </a:r>
            <a:r>
              <a:rPr lang="en-US" sz="2400" dirty="0" smtClean="0"/>
              <a:t> </a:t>
            </a:r>
            <a:r>
              <a:rPr lang="en-US" sz="2400" dirty="0" err="1" smtClean="0"/>
              <a:t>даље</a:t>
            </a:r>
            <a:r>
              <a:rPr lang="en-US" sz="2400" dirty="0" smtClean="0"/>
              <a:t> </a:t>
            </a:r>
            <a:r>
              <a:rPr lang="en-US" sz="2400" dirty="0" err="1" smtClean="0"/>
              <a:t>изво</a:t>
            </a:r>
            <a:r>
              <a:rPr lang="sr-Cyrl-RS" sz="2400" dirty="0" smtClean="0"/>
              <a:t>ђ</a:t>
            </a:r>
            <a:r>
              <a:rPr lang="en-US" sz="2400" dirty="0" err="1" smtClean="0"/>
              <a:t>ење</a:t>
            </a:r>
            <a:r>
              <a:rPr lang="en-US" sz="2400" dirty="0" smtClean="0"/>
              <a:t> </a:t>
            </a:r>
            <a:r>
              <a:rPr lang="en-US" sz="2400" dirty="0" err="1" smtClean="0"/>
              <a:t>покрета</a:t>
            </a:r>
            <a:endParaRPr lang="sr-Cyrl-RS" sz="2400" dirty="0" smtClean="0"/>
          </a:p>
          <a:p>
            <a:r>
              <a:rPr lang="en-US" sz="2400" dirty="0" err="1" smtClean="0"/>
              <a:t>Уз</a:t>
            </a:r>
            <a:r>
              <a:rPr lang="en-US" sz="2400" dirty="0" smtClean="0"/>
              <a:t> </a:t>
            </a:r>
            <a:r>
              <a:rPr lang="en-US" sz="2400" dirty="0" err="1" smtClean="0"/>
              <a:t>бол</a:t>
            </a:r>
            <a:r>
              <a:rPr lang="en-US" sz="2400" dirty="0" smtClean="0"/>
              <a:t>, </a:t>
            </a:r>
            <a:r>
              <a:rPr lang="en-US" sz="2400" dirty="0" err="1" smtClean="0"/>
              <a:t>јавља</a:t>
            </a:r>
            <a:r>
              <a:rPr lang="en-US" sz="2400" dirty="0" smtClean="0"/>
              <a:t> </a:t>
            </a:r>
            <a:r>
              <a:rPr lang="en-US" sz="2400" dirty="0" err="1" smtClean="0"/>
              <a:t>се</a:t>
            </a:r>
            <a:r>
              <a:rPr lang="en-US" sz="2400" dirty="0" smtClean="0"/>
              <a:t> и </a:t>
            </a:r>
            <a:r>
              <a:rPr lang="en-US" sz="2400" dirty="0" err="1" smtClean="0"/>
              <a:t>страх</a:t>
            </a:r>
            <a:r>
              <a:rPr lang="en-US" sz="2400" dirty="0" smtClean="0"/>
              <a:t> </a:t>
            </a:r>
            <a:r>
              <a:rPr lang="en-US" sz="2400" dirty="0" err="1" smtClean="0"/>
              <a:t>који</a:t>
            </a:r>
            <a:r>
              <a:rPr lang="en-US" sz="2400" dirty="0" smtClean="0"/>
              <a:t> у </a:t>
            </a:r>
            <a:r>
              <a:rPr lang="en-US" sz="2400" dirty="0" err="1" smtClean="0"/>
              <a:t>потпуности</a:t>
            </a:r>
            <a:r>
              <a:rPr lang="en-US" sz="2400" dirty="0" smtClean="0"/>
              <a:t> </a:t>
            </a:r>
            <a:r>
              <a:rPr lang="en-US" sz="2400" dirty="0" err="1" smtClean="0"/>
              <a:t>инхибира</a:t>
            </a:r>
            <a:r>
              <a:rPr lang="en-US" sz="2400" dirty="0" smtClean="0"/>
              <a:t> </a:t>
            </a:r>
            <a:r>
              <a:rPr lang="en-US" sz="2400" dirty="0" err="1" smtClean="0"/>
              <a:t>сваки</a:t>
            </a:r>
            <a:r>
              <a:rPr lang="en-US" sz="2400" dirty="0" smtClean="0"/>
              <a:t> </a:t>
            </a:r>
            <a:r>
              <a:rPr lang="en-US" sz="2400" dirty="0" err="1" smtClean="0"/>
              <a:t>даљи</a:t>
            </a:r>
            <a:r>
              <a:rPr lang="en-US" sz="2400" dirty="0" smtClean="0"/>
              <a:t> </a:t>
            </a:r>
            <a:r>
              <a:rPr lang="en-US" sz="2400" dirty="0" err="1" smtClean="0"/>
              <a:t>покрет</a:t>
            </a:r>
            <a:r>
              <a:rPr lang="en-US" sz="2400" dirty="0" smtClean="0"/>
              <a:t> </a:t>
            </a:r>
            <a:r>
              <a:rPr lang="en-US" sz="2400" dirty="0" err="1" smtClean="0"/>
              <a:t>као</a:t>
            </a:r>
            <a:r>
              <a:rPr lang="en-US" sz="2400" dirty="0" smtClean="0"/>
              <a:t> </a:t>
            </a:r>
            <a:r>
              <a:rPr lang="en-US" sz="2400" dirty="0" err="1" smtClean="0"/>
              <a:t>основно</a:t>
            </a:r>
            <a:r>
              <a:rPr lang="sr-Cyrl-RS" sz="2400" dirty="0" smtClean="0"/>
              <a:t> </a:t>
            </a:r>
            <a:r>
              <a:rPr lang="en-US" sz="2400" dirty="0" err="1" smtClean="0"/>
              <a:t>средство</a:t>
            </a:r>
            <a:r>
              <a:rPr lang="en-US" sz="2400" dirty="0" smtClean="0"/>
              <a:t> </a:t>
            </a:r>
            <a:r>
              <a:rPr lang="en-US" sz="2400" dirty="0" err="1" smtClean="0"/>
              <a:t>терапије</a:t>
            </a:r>
            <a:endParaRPr lang="sr-Cyrl-RS" sz="2400" dirty="0" smtClean="0"/>
          </a:p>
          <a:p>
            <a:endParaRPr lang="en-US" sz="2400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>
                <a:solidFill>
                  <a:srgbClr val="FF0000"/>
                </a:solidFill>
              </a:rPr>
              <a:t>Принцип упорности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600200"/>
            <a:ext cx="8640960" cy="4525963"/>
          </a:xfrm>
        </p:spPr>
        <p:txBody>
          <a:bodyPr>
            <a:normAutofit/>
          </a:bodyPr>
          <a:lstStyle/>
          <a:p>
            <a:r>
              <a:rPr lang="sr-Cyrl-RS" sz="2400" dirty="0" smtClean="0"/>
              <a:t>Принцип </a:t>
            </a:r>
            <a:r>
              <a:rPr lang="en-US" sz="2400" dirty="0" err="1" smtClean="0"/>
              <a:t>упорности</a:t>
            </a:r>
            <a:r>
              <a:rPr lang="en-US" sz="2400" b="1" i="1" dirty="0" smtClean="0"/>
              <a:t> </a:t>
            </a:r>
            <a:r>
              <a:rPr lang="en-US" sz="2400" dirty="0" err="1" smtClean="0"/>
              <a:t>је</a:t>
            </a:r>
            <a:r>
              <a:rPr lang="en-US" sz="2400" dirty="0" smtClean="0"/>
              <a:t> </a:t>
            </a:r>
            <a:r>
              <a:rPr lang="en-US" sz="2400" dirty="0" err="1" smtClean="0"/>
              <a:t>врло</a:t>
            </a:r>
            <a:r>
              <a:rPr lang="en-US" sz="2400" dirty="0" smtClean="0"/>
              <a:t> </a:t>
            </a:r>
            <a:r>
              <a:rPr lang="en-US" sz="2400" dirty="0" err="1" smtClean="0"/>
              <a:t>важ</a:t>
            </a:r>
            <a:r>
              <a:rPr lang="sr-Cyrl-RS" sz="2400" dirty="0" smtClean="0"/>
              <a:t>ан</a:t>
            </a:r>
            <a:r>
              <a:rPr lang="en-US" sz="2400" dirty="0" smtClean="0"/>
              <a:t> </a:t>
            </a:r>
            <a:r>
              <a:rPr lang="en-US" sz="2400" dirty="0" err="1" smtClean="0"/>
              <a:t>код</a:t>
            </a:r>
            <a:r>
              <a:rPr lang="en-US" sz="2400" dirty="0" smtClean="0"/>
              <a:t> </a:t>
            </a:r>
            <a:r>
              <a:rPr lang="en-US" sz="2400" dirty="0" err="1" smtClean="0"/>
              <a:t>тешких</a:t>
            </a:r>
            <a:r>
              <a:rPr lang="en-US" sz="2400" dirty="0" smtClean="0"/>
              <a:t> </a:t>
            </a:r>
            <a:r>
              <a:rPr lang="en-US" sz="2400" dirty="0" err="1" smtClean="0"/>
              <a:t>обољења</a:t>
            </a:r>
            <a:r>
              <a:rPr lang="en-US" sz="2400" dirty="0" smtClean="0"/>
              <a:t> </a:t>
            </a:r>
            <a:r>
              <a:rPr lang="en-US" sz="2400" dirty="0" err="1" smtClean="0"/>
              <a:t>или</a:t>
            </a:r>
            <a:r>
              <a:rPr lang="en-US" sz="2400" dirty="0" smtClean="0"/>
              <a:t> </a:t>
            </a:r>
            <a:r>
              <a:rPr lang="en-US" sz="2400" dirty="0" err="1" smtClean="0"/>
              <a:t>настанка</a:t>
            </a:r>
            <a:r>
              <a:rPr lang="en-US" sz="2400" dirty="0" smtClean="0"/>
              <a:t> </a:t>
            </a:r>
            <a:r>
              <a:rPr lang="en-US" sz="2400" dirty="0" err="1" smtClean="0"/>
              <a:t>инвалидитета</a:t>
            </a:r>
            <a:endParaRPr lang="sr-Cyrl-RS" sz="2400" dirty="0" smtClean="0"/>
          </a:p>
          <a:p>
            <a:r>
              <a:rPr lang="en-US" sz="2400" dirty="0" err="1" smtClean="0"/>
              <a:t>Брзина</a:t>
            </a:r>
            <a:r>
              <a:rPr lang="sr-Cyrl-RS" sz="2400" dirty="0" smtClean="0"/>
              <a:t> </a:t>
            </a:r>
            <a:r>
              <a:rPr lang="en-US" sz="2400" dirty="0" err="1" smtClean="0"/>
              <a:t>опоравка</a:t>
            </a:r>
            <a:r>
              <a:rPr lang="en-US" sz="2400" dirty="0" smtClean="0"/>
              <a:t> </a:t>
            </a:r>
            <a:r>
              <a:rPr lang="en-US" sz="2400" dirty="0" err="1" smtClean="0"/>
              <a:t>није</a:t>
            </a:r>
            <a:r>
              <a:rPr lang="en-US" sz="2400" dirty="0" smtClean="0"/>
              <a:t> </a:t>
            </a:r>
            <a:r>
              <a:rPr lang="en-US" sz="2400" dirty="0" err="1" smtClean="0"/>
              <a:t>само</a:t>
            </a:r>
            <a:r>
              <a:rPr lang="en-US" sz="2400" dirty="0" smtClean="0"/>
              <a:t> </a:t>
            </a:r>
            <a:r>
              <a:rPr lang="sr-Cyrl-RS" sz="2400" dirty="0" smtClean="0"/>
              <a:t>зависна од</a:t>
            </a:r>
            <a:r>
              <a:rPr lang="en-US" sz="2400" dirty="0" smtClean="0"/>
              <a:t> </a:t>
            </a:r>
            <a:r>
              <a:rPr lang="en-US" sz="2400" dirty="0" err="1" smtClean="0"/>
              <a:t>ст</a:t>
            </a:r>
            <a:r>
              <a:rPr lang="sr-Cyrl-RS" sz="2400" dirty="0" smtClean="0"/>
              <a:t>епена</a:t>
            </a:r>
            <a:r>
              <a:rPr lang="en-US" sz="2400" dirty="0" smtClean="0"/>
              <a:t> </a:t>
            </a:r>
            <a:r>
              <a:rPr lang="en-US" sz="2400" dirty="0" err="1" smtClean="0"/>
              <a:t>обољења</a:t>
            </a:r>
            <a:r>
              <a:rPr lang="en-US" sz="2400" dirty="0" smtClean="0"/>
              <a:t> </a:t>
            </a:r>
            <a:r>
              <a:rPr lang="en-US" sz="2400" dirty="0" err="1" smtClean="0"/>
              <a:t>или</a:t>
            </a:r>
            <a:r>
              <a:rPr lang="en-US" sz="2400" dirty="0" smtClean="0"/>
              <a:t> </a:t>
            </a:r>
            <a:r>
              <a:rPr lang="en-US" sz="2400" dirty="0" err="1" smtClean="0"/>
              <a:t>инвалидитета</a:t>
            </a:r>
            <a:r>
              <a:rPr lang="en-US" sz="2400" dirty="0" smtClean="0"/>
              <a:t>, </a:t>
            </a:r>
            <a:r>
              <a:rPr lang="en-US" sz="2400" dirty="0" err="1" smtClean="0"/>
              <a:t>ве</a:t>
            </a:r>
            <a:r>
              <a:rPr lang="sr-Cyrl-RS" sz="2400" dirty="0" smtClean="0"/>
              <a:t>ћ</a:t>
            </a:r>
            <a:r>
              <a:rPr lang="en-US" sz="2400" dirty="0" smtClean="0"/>
              <a:t> и </a:t>
            </a:r>
            <a:r>
              <a:rPr lang="sr-Cyrl-RS" sz="2400" dirty="0" smtClean="0"/>
              <a:t>степена </a:t>
            </a:r>
            <a:r>
              <a:rPr lang="en-US" sz="2400" dirty="0" err="1" smtClean="0"/>
              <a:t>упорности</a:t>
            </a:r>
            <a:r>
              <a:rPr lang="en-US" sz="2400" dirty="0" smtClean="0"/>
              <a:t> у </a:t>
            </a:r>
            <a:r>
              <a:rPr lang="sr-Cyrl-RS" sz="2400" dirty="0" smtClean="0"/>
              <a:t>с</a:t>
            </a:r>
            <a:r>
              <a:rPr lang="en-US" sz="2400" dirty="0" err="1" smtClean="0"/>
              <a:t>прово</a:t>
            </a:r>
            <a:r>
              <a:rPr lang="sr-Cyrl-RS" sz="2400" dirty="0" smtClean="0"/>
              <a:t>ђ</a:t>
            </a:r>
            <a:r>
              <a:rPr lang="en-US" sz="2400" dirty="0" err="1" smtClean="0"/>
              <a:t>ењу</a:t>
            </a:r>
            <a:r>
              <a:rPr lang="en-US" sz="2400" dirty="0" smtClean="0"/>
              <a:t> </a:t>
            </a:r>
            <a:r>
              <a:rPr lang="en-US" sz="2400" dirty="0" err="1" smtClean="0"/>
              <a:t>кинезитерапијских</a:t>
            </a:r>
            <a:r>
              <a:rPr lang="en-US" sz="2400" dirty="0" smtClean="0"/>
              <a:t> </a:t>
            </a:r>
            <a:r>
              <a:rPr lang="en-US" sz="2400" dirty="0" err="1" smtClean="0"/>
              <a:t>програма</a:t>
            </a:r>
            <a:endParaRPr lang="sr-Cyrl-RS" sz="2400" dirty="0" smtClean="0"/>
          </a:p>
          <a:p>
            <a:r>
              <a:rPr lang="en-US" sz="2400" dirty="0" err="1" smtClean="0"/>
              <a:t>Што</a:t>
            </a:r>
            <a:r>
              <a:rPr lang="en-US" sz="2400" dirty="0" smtClean="0"/>
              <a:t> </a:t>
            </a:r>
            <a:r>
              <a:rPr lang="en-US" sz="2400" dirty="0" err="1" smtClean="0"/>
              <a:t>је</a:t>
            </a:r>
            <a:r>
              <a:rPr lang="en-US" sz="2400" dirty="0" smtClean="0"/>
              <a:t> </a:t>
            </a:r>
            <a:r>
              <a:rPr lang="en-US" sz="2400" dirty="0" err="1" smtClean="0"/>
              <a:t>ст</a:t>
            </a:r>
            <a:r>
              <a:rPr lang="sr-Cyrl-RS" sz="2400" dirty="0" smtClean="0"/>
              <a:t>епен</a:t>
            </a:r>
            <a:r>
              <a:rPr lang="en-US" sz="2400" dirty="0" smtClean="0"/>
              <a:t> </a:t>
            </a:r>
            <a:r>
              <a:rPr lang="en-US" sz="2400" dirty="0" err="1" smtClean="0"/>
              <a:t>обољења</a:t>
            </a:r>
            <a:r>
              <a:rPr lang="en-US" sz="2400" dirty="0" smtClean="0"/>
              <a:t> </a:t>
            </a:r>
            <a:r>
              <a:rPr lang="en-US" sz="2400" dirty="0" err="1" smtClean="0"/>
              <a:t>или</a:t>
            </a:r>
            <a:r>
              <a:rPr lang="sr-Cyrl-RS" sz="2400" dirty="0" smtClean="0"/>
              <a:t> </a:t>
            </a:r>
            <a:r>
              <a:rPr lang="en-US" sz="2400" dirty="0" err="1" smtClean="0"/>
              <a:t>инвалидитета</a:t>
            </a:r>
            <a:r>
              <a:rPr lang="en-US" sz="2400" dirty="0" smtClean="0"/>
              <a:t> </a:t>
            </a:r>
            <a:r>
              <a:rPr lang="en-US" sz="2400" dirty="0" err="1" smtClean="0"/>
              <a:t>ве</a:t>
            </a:r>
            <a:r>
              <a:rPr lang="sr-Cyrl-RS" sz="2400" dirty="0" smtClean="0"/>
              <a:t>ћ</a:t>
            </a:r>
            <a:r>
              <a:rPr lang="en-US" sz="2400" dirty="0" smtClean="0"/>
              <a:t>и, </a:t>
            </a:r>
            <a:r>
              <a:rPr lang="sr-Cyrl-RS" sz="2400" dirty="0" smtClean="0"/>
              <a:t>степен</a:t>
            </a:r>
            <a:r>
              <a:rPr lang="en-US" sz="2400" dirty="0" smtClean="0"/>
              <a:t> </a:t>
            </a:r>
            <a:r>
              <a:rPr lang="en-US" sz="2400" dirty="0" err="1" smtClean="0"/>
              <a:t>упорности</a:t>
            </a:r>
            <a:r>
              <a:rPr lang="en-US" sz="2400" dirty="0" smtClean="0"/>
              <a:t> </a:t>
            </a:r>
            <a:r>
              <a:rPr lang="en-US" sz="2400" dirty="0" err="1" smtClean="0"/>
              <a:t>мора</a:t>
            </a:r>
            <a:r>
              <a:rPr lang="en-US" sz="2400" dirty="0" smtClean="0"/>
              <a:t> </a:t>
            </a:r>
            <a:r>
              <a:rPr lang="en-US" sz="2400" dirty="0" err="1" smtClean="0"/>
              <a:t>бити</a:t>
            </a:r>
            <a:r>
              <a:rPr lang="en-US" sz="2400" dirty="0" smtClean="0"/>
              <a:t> </a:t>
            </a:r>
            <a:r>
              <a:rPr lang="en-US" sz="2400" dirty="0" err="1" smtClean="0"/>
              <a:t>виш</a:t>
            </a:r>
            <a:r>
              <a:rPr lang="sr-Cyrl-RS" sz="2400" dirty="0" smtClean="0"/>
              <a:t>и</a:t>
            </a:r>
          </a:p>
          <a:p>
            <a:r>
              <a:rPr lang="en-US" sz="2400" dirty="0" err="1" smtClean="0"/>
              <a:t>Такав</a:t>
            </a:r>
            <a:r>
              <a:rPr lang="en-US" sz="2400" dirty="0" smtClean="0"/>
              <a:t> </a:t>
            </a:r>
            <a:r>
              <a:rPr lang="en-US" sz="2400" dirty="0" err="1" smtClean="0"/>
              <a:t>на</a:t>
            </a:r>
            <a:r>
              <a:rPr lang="sr-Cyrl-RS" sz="2400" dirty="0" smtClean="0"/>
              <a:t>ч</a:t>
            </a:r>
            <a:r>
              <a:rPr lang="en-US" sz="2400" dirty="0" err="1" smtClean="0"/>
              <a:t>ин</a:t>
            </a:r>
            <a:r>
              <a:rPr lang="en-US" sz="2400" dirty="0" smtClean="0"/>
              <a:t> </a:t>
            </a:r>
            <a:r>
              <a:rPr lang="en-US" sz="2400" dirty="0" err="1" smtClean="0"/>
              <a:t>рада</a:t>
            </a:r>
            <a:r>
              <a:rPr lang="en-US" sz="2400" dirty="0" smtClean="0"/>
              <a:t> </a:t>
            </a:r>
            <a:r>
              <a:rPr lang="en-US" sz="2400" dirty="0" err="1" smtClean="0"/>
              <a:t>позитивно</a:t>
            </a:r>
            <a:r>
              <a:rPr lang="en-US" sz="2400" dirty="0" smtClean="0"/>
              <a:t> </a:t>
            </a:r>
            <a:r>
              <a:rPr lang="sr-Cyrl-RS" sz="2400" dirty="0" smtClean="0"/>
              <a:t>ћ</a:t>
            </a:r>
            <a:r>
              <a:rPr lang="en-US" sz="2400" dirty="0" smtClean="0"/>
              <a:t>е </a:t>
            </a:r>
            <a:r>
              <a:rPr lang="en-US" sz="2400" dirty="0" err="1" smtClean="0"/>
              <a:t>се</a:t>
            </a:r>
            <a:r>
              <a:rPr lang="sr-Cyrl-RS" sz="2400" dirty="0" smtClean="0"/>
              <a:t> </a:t>
            </a:r>
            <a:r>
              <a:rPr lang="en-US" sz="2400" dirty="0" err="1" smtClean="0"/>
              <a:t>одразити</a:t>
            </a:r>
            <a:r>
              <a:rPr lang="en-US" sz="2400" dirty="0" smtClean="0"/>
              <a:t> </a:t>
            </a:r>
            <a:r>
              <a:rPr lang="en-US" sz="2400" dirty="0" err="1" smtClean="0"/>
              <a:t>на</a:t>
            </a:r>
            <a:r>
              <a:rPr lang="en-US" sz="2400" dirty="0" smtClean="0"/>
              <a:t> </a:t>
            </a:r>
            <a:r>
              <a:rPr lang="en-US" sz="2400" dirty="0" err="1" smtClean="0"/>
              <a:t>одре</a:t>
            </a:r>
            <a:r>
              <a:rPr lang="sr-Cyrl-RS" sz="2400" dirty="0" smtClean="0"/>
              <a:t>ђ</a:t>
            </a:r>
            <a:r>
              <a:rPr lang="en-US" sz="2400" dirty="0" err="1" smtClean="0"/>
              <a:t>ене</a:t>
            </a:r>
            <a:r>
              <a:rPr lang="en-US" sz="2400" dirty="0" smtClean="0"/>
              <a:t> </a:t>
            </a:r>
            <a:r>
              <a:rPr lang="en-US" sz="2400" dirty="0" err="1" smtClean="0"/>
              <a:t>способности</a:t>
            </a:r>
            <a:r>
              <a:rPr lang="en-US" sz="2400" dirty="0" smtClean="0"/>
              <a:t> </a:t>
            </a:r>
            <a:r>
              <a:rPr lang="en-US" sz="2400" dirty="0" err="1" smtClean="0"/>
              <a:t>организма</a:t>
            </a:r>
            <a:r>
              <a:rPr lang="en-US" sz="2400" dirty="0" smtClean="0"/>
              <a:t>, а </a:t>
            </a:r>
            <a:r>
              <a:rPr lang="sr-Cyrl-RS" sz="2400" dirty="0" smtClean="0"/>
              <a:t>бић</a:t>
            </a:r>
            <a:r>
              <a:rPr lang="en-US" sz="2400" dirty="0" smtClean="0"/>
              <a:t>е и </a:t>
            </a:r>
            <a:r>
              <a:rPr lang="en-US" sz="2400" dirty="0" err="1" smtClean="0"/>
              <a:t>додатни</a:t>
            </a:r>
            <a:r>
              <a:rPr lang="en-US" sz="2400" dirty="0" smtClean="0"/>
              <a:t> </a:t>
            </a:r>
            <a:r>
              <a:rPr lang="en-US" sz="2400" dirty="0" err="1" smtClean="0"/>
              <a:t>стимуланс</a:t>
            </a:r>
            <a:r>
              <a:rPr lang="en-US" sz="2400" dirty="0" smtClean="0"/>
              <a:t> </a:t>
            </a:r>
            <a:r>
              <a:rPr lang="en-US" sz="2400" dirty="0" err="1" smtClean="0"/>
              <a:t>за</a:t>
            </a:r>
            <a:r>
              <a:rPr lang="sr-Cyrl-RS" sz="2400" dirty="0" smtClean="0"/>
              <a:t> </a:t>
            </a:r>
            <a:r>
              <a:rPr lang="en-US" sz="2400" dirty="0" err="1" smtClean="0"/>
              <a:t>наставак</a:t>
            </a:r>
            <a:r>
              <a:rPr lang="en-US" sz="2400" dirty="0" smtClean="0"/>
              <a:t> </a:t>
            </a:r>
            <a:r>
              <a:rPr lang="sr-Cyrl-RS" sz="2400" dirty="0" smtClean="0"/>
              <a:t>с</a:t>
            </a:r>
            <a:r>
              <a:rPr lang="en-US" sz="2400" dirty="0" err="1" smtClean="0"/>
              <a:t>прово</a:t>
            </a:r>
            <a:r>
              <a:rPr lang="sr-Cyrl-RS" sz="2400" dirty="0" smtClean="0"/>
              <a:t>ђ</a:t>
            </a:r>
            <a:r>
              <a:rPr lang="en-US" sz="2400" dirty="0" err="1" smtClean="0"/>
              <a:t>ења</a:t>
            </a:r>
            <a:r>
              <a:rPr lang="sr-Cyrl-RS" sz="2400" dirty="0" smtClean="0"/>
              <a:t> </a:t>
            </a:r>
            <a:r>
              <a:rPr lang="en-US" sz="2400" dirty="0" err="1" smtClean="0"/>
              <a:t>кинезитерапијског</a:t>
            </a:r>
            <a:r>
              <a:rPr lang="en-US" sz="2400" dirty="0" smtClean="0"/>
              <a:t> </a:t>
            </a:r>
            <a:r>
              <a:rPr lang="en-US" sz="2400" dirty="0" err="1" smtClean="0"/>
              <a:t>програма</a:t>
            </a:r>
            <a:endParaRPr lang="en-US" sz="2400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>
                <a:solidFill>
                  <a:srgbClr val="FF0000"/>
                </a:solidFill>
              </a:rPr>
              <a:t>Принцип континуитета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988840"/>
            <a:ext cx="8784976" cy="4137323"/>
          </a:xfrm>
        </p:spPr>
        <p:txBody>
          <a:bodyPr/>
          <a:lstStyle/>
          <a:p>
            <a:r>
              <a:rPr lang="sr-Cyrl-RS" sz="2400" dirty="0" smtClean="0"/>
              <a:t>Принцип</a:t>
            </a:r>
            <a:r>
              <a:rPr lang="en-US" sz="2400" dirty="0" smtClean="0"/>
              <a:t> </a:t>
            </a:r>
            <a:r>
              <a:rPr lang="en-US" sz="2400" dirty="0" err="1" smtClean="0"/>
              <a:t>континуитета</a:t>
            </a:r>
            <a:r>
              <a:rPr lang="en-US" sz="2400" dirty="0" smtClean="0"/>
              <a:t> </a:t>
            </a:r>
            <a:r>
              <a:rPr lang="en-US" sz="2400" dirty="0" err="1" smtClean="0"/>
              <a:t>се</a:t>
            </a:r>
            <a:r>
              <a:rPr lang="en-US" sz="2400" dirty="0" smtClean="0"/>
              <a:t> </a:t>
            </a:r>
            <a:r>
              <a:rPr lang="en-US" sz="2400" dirty="0" err="1" smtClean="0"/>
              <a:t>односи</a:t>
            </a:r>
            <a:r>
              <a:rPr lang="en-US" sz="2400" dirty="0" smtClean="0"/>
              <a:t> </a:t>
            </a:r>
            <a:r>
              <a:rPr lang="en-US" sz="2400" dirty="0" err="1" smtClean="0"/>
              <a:t>на</a:t>
            </a:r>
            <a:r>
              <a:rPr lang="en-US" sz="2400" dirty="0" smtClean="0"/>
              <a:t> </a:t>
            </a:r>
            <a:r>
              <a:rPr lang="en-US" sz="2400" dirty="0" err="1" smtClean="0"/>
              <a:t>наставак</a:t>
            </a:r>
            <a:r>
              <a:rPr lang="en-US" sz="2400" dirty="0" smtClean="0"/>
              <a:t> </a:t>
            </a:r>
            <a:r>
              <a:rPr lang="sr-Cyrl-RS" sz="2400" dirty="0" smtClean="0"/>
              <a:t>спровођења</a:t>
            </a:r>
            <a:r>
              <a:rPr lang="en-US" sz="2400" dirty="0" smtClean="0"/>
              <a:t> </a:t>
            </a:r>
            <a:r>
              <a:rPr lang="en-US" sz="2400" dirty="0" err="1" smtClean="0"/>
              <a:t>кинезитерапијског</a:t>
            </a:r>
            <a:r>
              <a:rPr lang="en-US" sz="2400" dirty="0" smtClean="0"/>
              <a:t> </a:t>
            </a:r>
            <a:r>
              <a:rPr lang="en-US" sz="2400" dirty="0" err="1" smtClean="0"/>
              <a:t>програма</a:t>
            </a:r>
            <a:r>
              <a:rPr lang="en-US" sz="2400" dirty="0" smtClean="0"/>
              <a:t> и</a:t>
            </a:r>
            <a:r>
              <a:rPr lang="sr-Cyrl-RS" sz="2400" dirty="0" smtClean="0"/>
              <a:t> </a:t>
            </a:r>
            <a:r>
              <a:rPr lang="en-US" sz="2400" dirty="0" err="1" smtClean="0"/>
              <a:t>након</a:t>
            </a:r>
            <a:r>
              <a:rPr lang="en-US" sz="2400" dirty="0" smtClean="0"/>
              <a:t> </a:t>
            </a:r>
            <a:r>
              <a:rPr lang="en-US" sz="2400" dirty="0" err="1" smtClean="0"/>
              <a:t>основне</a:t>
            </a:r>
            <a:r>
              <a:rPr lang="en-US" sz="2400" dirty="0" smtClean="0"/>
              <a:t> </a:t>
            </a:r>
            <a:r>
              <a:rPr lang="en-US" sz="2400" dirty="0" err="1" smtClean="0"/>
              <a:t>терапије</a:t>
            </a:r>
            <a:r>
              <a:rPr lang="en-US" sz="2400" dirty="0" smtClean="0"/>
              <a:t> у </a:t>
            </a:r>
            <a:r>
              <a:rPr lang="en-US" sz="2400" dirty="0" err="1" smtClean="0"/>
              <a:t>за</a:t>
            </a:r>
            <a:r>
              <a:rPr lang="en-US" sz="2400" dirty="0" smtClean="0"/>
              <a:t> </a:t>
            </a:r>
            <a:r>
              <a:rPr lang="en-US" sz="2400" dirty="0" err="1" smtClean="0"/>
              <a:t>то</a:t>
            </a:r>
            <a:r>
              <a:rPr lang="en-US" sz="2400" dirty="0" smtClean="0"/>
              <a:t> </a:t>
            </a:r>
            <a:r>
              <a:rPr lang="en-US" sz="2400" dirty="0" err="1" smtClean="0"/>
              <a:t>предви</a:t>
            </a:r>
            <a:r>
              <a:rPr lang="sr-Cyrl-RS" sz="2400" dirty="0" smtClean="0"/>
              <a:t>ђ</a:t>
            </a:r>
            <a:r>
              <a:rPr lang="en-US" sz="2400" dirty="0" err="1" smtClean="0"/>
              <a:t>еним</a:t>
            </a:r>
            <a:r>
              <a:rPr lang="en-US" sz="2400" dirty="0" smtClean="0"/>
              <a:t> </a:t>
            </a:r>
            <a:r>
              <a:rPr lang="en-US" sz="2400" dirty="0" err="1" smtClean="0"/>
              <a:t>установама</a:t>
            </a:r>
            <a:r>
              <a:rPr lang="en-US" sz="2400" dirty="0" smtClean="0"/>
              <a:t>, </a:t>
            </a:r>
            <a:r>
              <a:rPr lang="en-US" sz="2400" dirty="0" err="1" smtClean="0"/>
              <a:t>дакле</a:t>
            </a:r>
            <a:r>
              <a:rPr lang="en-US" sz="2400" dirty="0" smtClean="0"/>
              <a:t> </a:t>
            </a:r>
            <a:r>
              <a:rPr lang="en-US" sz="2400" dirty="0" err="1" smtClean="0"/>
              <a:t>индивидуално</a:t>
            </a:r>
            <a:endParaRPr lang="en-US" sz="2400" dirty="0" smtClean="0"/>
          </a:p>
          <a:p>
            <a:r>
              <a:rPr lang="en-US" sz="2400" dirty="0" err="1" smtClean="0"/>
              <a:t>Придржавају</a:t>
            </a:r>
            <a:r>
              <a:rPr lang="sr-Cyrl-RS" sz="2400" dirty="0" smtClean="0"/>
              <a:t>ћ</a:t>
            </a:r>
            <a:r>
              <a:rPr lang="en-US" sz="2400" dirty="0" smtClean="0"/>
              <a:t>и </a:t>
            </a:r>
            <a:r>
              <a:rPr lang="en-US" sz="2400" dirty="0" err="1" smtClean="0"/>
              <a:t>се</a:t>
            </a:r>
            <a:r>
              <a:rPr lang="en-US" sz="2400" dirty="0" smtClean="0"/>
              <a:t> </a:t>
            </a:r>
            <a:r>
              <a:rPr lang="en-US" sz="2400" dirty="0" err="1" smtClean="0"/>
              <a:t>тог</a:t>
            </a:r>
            <a:r>
              <a:rPr lang="en-US" sz="2400" dirty="0" smtClean="0"/>
              <a:t> </a:t>
            </a:r>
            <a:r>
              <a:rPr lang="sr-Cyrl-RS" sz="2400" dirty="0" smtClean="0"/>
              <a:t>принципа</a:t>
            </a:r>
            <a:r>
              <a:rPr lang="en-US" sz="2400" dirty="0" smtClean="0"/>
              <a:t> </a:t>
            </a:r>
            <a:r>
              <a:rPr lang="en-US" sz="2400" dirty="0" err="1" smtClean="0"/>
              <a:t>одржава</a:t>
            </a:r>
            <a:r>
              <a:rPr lang="en-US" sz="2400" dirty="0" smtClean="0"/>
              <a:t> </a:t>
            </a:r>
            <a:r>
              <a:rPr lang="en-US" sz="2400" dirty="0" err="1" smtClean="0"/>
              <a:t>се</a:t>
            </a:r>
            <a:r>
              <a:rPr lang="en-US" sz="2400" dirty="0" smtClean="0"/>
              <a:t> </a:t>
            </a:r>
            <a:r>
              <a:rPr lang="en-US" sz="2400" dirty="0" err="1" smtClean="0"/>
              <a:t>постигнут</a:t>
            </a:r>
            <a:r>
              <a:rPr lang="sr-Cyrl-RS" sz="2400" dirty="0" smtClean="0"/>
              <a:t>и степен </a:t>
            </a:r>
            <a:r>
              <a:rPr lang="en-US" sz="2400" dirty="0" err="1" smtClean="0"/>
              <a:t>трансформације</a:t>
            </a:r>
            <a:endParaRPr lang="en-US" sz="2400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Принцип креативности и динамичности у третману</a:t>
            </a:r>
            <a:r>
              <a:rPr lang="en-US" dirty="0" smtClean="0">
                <a:solidFill>
                  <a:srgbClr val="0070C0"/>
                </a:solidFill>
              </a:rPr>
              <a:t/>
            </a:r>
            <a:br>
              <a:rPr lang="en-US" dirty="0" smtClean="0">
                <a:solidFill>
                  <a:srgbClr val="0070C0"/>
                </a:solidFill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2060848"/>
            <a:ext cx="8784976" cy="4065315"/>
          </a:xfrm>
        </p:spPr>
        <p:txBody>
          <a:bodyPr>
            <a:normAutofit/>
          </a:bodyPr>
          <a:lstStyle/>
          <a:p>
            <a:r>
              <a:rPr lang="sr-Cyrl-RS" sz="2400" dirty="0" smtClean="0"/>
              <a:t>ПРИНЦИП СВЕСТРАНОСТИ – коришћење различитих КТХ средстава, метода и облика</a:t>
            </a:r>
          </a:p>
          <a:p>
            <a:r>
              <a:rPr lang="sr-Cyrl-RS" sz="2400" dirty="0" smtClean="0"/>
              <a:t>Принцип </a:t>
            </a:r>
            <a:r>
              <a:rPr lang="en-US" sz="2400" dirty="0" err="1" smtClean="0"/>
              <a:t>избегавања</a:t>
            </a:r>
            <a:r>
              <a:rPr lang="en-US" sz="2400" dirty="0" smtClean="0"/>
              <a:t> </a:t>
            </a:r>
            <a:r>
              <a:rPr lang="en-US" sz="2400" dirty="0" err="1" smtClean="0"/>
              <a:t>монотоније</a:t>
            </a:r>
            <a:r>
              <a:rPr lang="en-US" sz="2400" dirty="0" smtClean="0"/>
              <a:t> </a:t>
            </a:r>
            <a:r>
              <a:rPr lang="en-US" sz="2400" dirty="0" err="1" smtClean="0"/>
              <a:t>се</a:t>
            </a:r>
            <a:r>
              <a:rPr lang="en-US" sz="2400" dirty="0" smtClean="0"/>
              <a:t> </a:t>
            </a:r>
            <a:r>
              <a:rPr lang="en-US" sz="2400" dirty="0" err="1" smtClean="0"/>
              <a:t>односи</a:t>
            </a:r>
            <a:r>
              <a:rPr lang="en-US" sz="2400" dirty="0" smtClean="0"/>
              <a:t> </a:t>
            </a:r>
            <a:r>
              <a:rPr lang="en-US" sz="2400" dirty="0" err="1" smtClean="0"/>
              <a:t>на</a:t>
            </a:r>
            <a:r>
              <a:rPr lang="en-US" sz="2400" dirty="0" smtClean="0"/>
              <a:t> </a:t>
            </a:r>
            <a:r>
              <a:rPr lang="en-US" sz="2400" dirty="0" err="1" smtClean="0"/>
              <a:t>избегавање</a:t>
            </a:r>
            <a:r>
              <a:rPr lang="en-US" sz="2400" dirty="0" smtClean="0"/>
              <a:t> </a:t>
            </a:r>
            <a:r>
              <a:rPr lang="en-US" sz="2400" dirty="0" err="1" smtClean="0"/>
              <a:t>стереотипног</a:t>
            </a:r>
            <a:r>
              <a:rPr lang="en-US" sz="2400" dirty="0" smtClean="0"/>
              <a:t> </a:t>
            </a:r>
            <a:r>
              <a:rPr lang="en-US" sz="2400" dirty="0" err="1" smtClean="0"/>
              <a:t>изво</a:t>
            </a:r>
            <a:r>
              <a:rPr lang="sr-Cyrl-RS" sz="2400" dirty="0" smtClean="0"/>
              <a:t>ђ</a:t>
            </a:r>
            <a:r>
              <a:rPr lang="en-US" sz="2400" dirty="0" err="1" smtClean="0"/>
              <a:t>ења</a:t>
            </a:r>
            <a:r>
              <a:rPr lang="sr-Cyrl-RS" sz="2400" dirty="0" smtClean="0"/>
              <a:t> </a:t>
            </a:r>
            <a:r>
              <a:rPr lang="en-US" sz="2400" dirty="0" err="1" smtClean="0"/>
              <a:t>покрета</a:t>
            </a:r>
            <a:r>
              <a:rPr lang="en-US" sz="2400" dirty="0" smtClean="0"/>
              <a:t>, </a:t>
            </a:r>
            <a:r>
              <a:rPr lang="en-US" sz="2400" dirty="0" err="1" smtClean="0"/>
              <a:t>без</a:t>
            </a:r>
            <a:r>
              <a:rPr lang="en-US" sz="2400" dirty="0" smtClean="0"/>
              <a:t> </a:t>
            </a:r>
            <a:r>
              <a:rPr lang="en-US" sz="2400" dirty="0" err="1" smtClean="0"/>
              <a:t>модификација</a:t>
            </a:r>
            <a:r>
              <a:rPr lang="en-US" sz="2400" dirty="0" smtClean="0"/>
              <a:t> и </a:t>
            </a:r>
            <a:r>
              <a:rPr lang="en-US" sz="2400" dirty="0" err="1" smtClean="0"/>
              <a:t>креативности</a:t>
            </a:r>
            <a:endParaRPr lang="sr-Cyrl-RS" sz="2400" dirty="0" smtClean="0"/>
          </a:p>
          <a:p>
            <a:r>
              <a:rPr lang="en-US" sz="2400" dirty="0" err="1" smtClean="0"/>
              <a:t>Тиме</a:t>
            </a:r>
            <a:r>
              <a:rPr lang="en-US" sz="2400" dirty="0" smtClean="0"/>
              <a:t> </a:t>
            </a:r>
            <a:r>
              <a:rPr lang="en-US" sz="2400" dirty="0" err="1" smtClean="0"/>
              <a:t>се</a:t>
            </a:r>
            <a:r>
              <a:rPr lang="en-US" sz="2400" dirty="0" smtClean="0"/>
              <a:t> </a:t>
            </a:r>
            <a:r>
              <a:rPr lang="sr-Cyrl-RS" sz="2400" dirty="0" smtClean="0"/>
              <a:t>с</a:t>
            </a:r>
            <a:r>
              <a:rPr lang="en-US" sz="2400" dirty="0" err="1" smtClean="0"/>
              <a:t>прово</a:t>
            </a:r>
            <a:r>
              <a:rPr lang="sr-Cyrl-RS" sz="2400" dirty="0" smtClean="0"/>
              <a:t>ђ</a:t>
            </a:r>
            <a:r>
              <a:rPr lang="en-US" sz="2400" dirty="0" err="1" smtClean="0"/>
              <a:t>ење</a:t>
            </a:r>
            <a:r>
              <a:rPr lang="en-US" sz="2400" dirty="0" smtClean="0"/>
              <a:t> </a:t>
            </a:r>
            <a:r>
              <a:rPr lang="en-US" sz="2400" dirty="0" err="1" smtClean="0"/>
              <a:t>кинезитерапијског</a:t>
            </a:r>
            <a:r>
              <a:rPr lang="sr-Cyrl-RS" sz="2400" dirty="0" smtClean="0"/>
              <a:t> </a:t>
            </a:r>
            <a:r>
              <a:rPr lang="en-US" sz="2400" dirty="0" err="1" smtClean="0"/>
              <a:t>програма</a:t>
            </a:r>
            <a:r>
              <a:rPr lang="en-US" sz="2400" dirty="0" smtClean="0"/>
              <a:t> </a:t>
            </a:r>
            <a:r>
              <a:rPr lang="en-US" sz="2400" dirty="0" err="1" smtClean="0"/>
              <a:t>своди</a:t>
            </a:r>
            <a:r>
              <a:rPr lang="en-US" sz="2400" dirty="0" smtClean="0"/>
              <a:t> </a:t>
            </a:r>
            <a:r>
              <a:rPr lang="en-US" sz="2400" dirty="0" err="1" smtClean="0"/>
              <a:t>само</a:t>
            </a:r>
            <a:r>
              <a:rPr lang="en-US" sz="2400" dirty="0" smtClean="0"/>
              <a:t> </a:t>
            </a:r>
            <a:r>
              <a:rPr lang="en-US" sz="2400" dirty="0" err="1" smtClean="0"/>
              <a:t>на</a:t>
            </a:r>
            <a:r>
              <a:rPr lang="en-US" sz="2400" dirty="0" smtClean="0"/>
              <a:t> </a:t>
            </a:r>
            <a:r>
              <a:rPr lang="en-US" sz="2400" dirty="0" err="1" smtClean="0"/>
              <a:t>аутоматизацију</a:t>
            </a:r>
            <a:r>
              <a:rPr lang="en-US" sz="2400" dirty="0" smtClean="0"/>
              <a:t> </a:t>
            </a:r>
            <a:r>
              <a:rPr lang="en-US" sz="2400" dirty="0" err="1" smtClean="0"/>
              <a:t>изво</a:t>
            </a:r>
            <a:r>
              <a:rPr lang="sr-Cyrl-RS" sz="2400" dirty="0" smtClean="0"/>
              <a:t>ђ</a:t>
            </a:r>
            <a:r>
              <a:rPr lang="en-US" sz="2400" dirty="0" err="1" smtClean="0"/>
              <a:t>ења</a:t>
            </a:r>
            <a:r>
              <a:rPr lang="en-US" sz="2400" dirty="0" smtClean="0"/>
              <a:t> </a:t>
            </a:r>
            <a:r>
              <a:rPr lang="en-US" sz="2400" dirty="0" err="1" smtClean="0"/>
              <a:t>покрета</a:t>
            </a:r>
            <a:r>
              <a:rPr lang="en-US" sz="2400" dirty="0" smtClean="0"/>
              <a:t> </a:t>
            </a:r>
            <a:r>
              <a:rPr lang="en-US" sz="2400" dirty="0" err="1" smtClean="0"/>
              <a:t>без</a:t>
            </a:r>
            <a:r>
              <a:rPr lang="en-US" sz="2400" dirty="0" smtClean="0"/>
              <a:t> </a:t>
            </a:r>
            <a:r>
              <a:rPr lang="en-US" sz="2400" dirty="0" err="1" smtClean="0"/>
              <a:t>укљу</a:t>
            </a:r>
            <a:r>
              <a:rPr lang="sr-Cyrl-RS" sz="2400" dirty="0" smtClean="0"/>
              <a:t>ч</a:t>
            </a:r>
            <a:r>
              <a:rPr lang="en-US" sz="2400" dirty="0" err="1" smtClean="0"/>
              <a:t>ивања</a:t>
            </a:r>
            <a:r>
              <a:rPr lang="en-US" sz="2400" dirty="0" smtClean="0"/>
              <a:t> и </a:t>
            </a:r>
            <a:r>
              <a:rPr lang="en-US" sz="2400" dirty="0" err="1" smtClean="0"/>
              <a:t>других</a:t>
            </a:r>
            <a:r>
              <a:rPr lang="sr-Cyrl-RS" sz="2400" dirty="0" smtClean="0"/>
              <a:t> система </a:t>
            </a:r>
            <a:r>
              <a:rPr lang="en-US" sz="2400" dirty="0" err="1" smtClean="0"/>
              <a:t>организма</a:t>
            </a:r>
            <a:r>
              <a:rPr lang="en-US" sz="2400" dirty="0" smtClean="0"/>
              <a:t>, </a:t>
            </a:r>
            <a:r>
              <a:rPr lang="en-US" sz="2400" dirty="0" err="1" smtClean="0"/>
              <a:t>што</a:t>
            </a:r>
            <a:r>
              <a:rPr lang="en-US" sz="2400" dirty="0" smtClean="0"/>
              <a:t> </a:t>
            </a:r>
            <a:r>
              <a:rPr lang="en-US" sz="2400" dirty="0" err="1" smtClean="0"/>
              <a:t>изазива</a:t>
            </a:r>
            <a:r>
              <a:rPr lang="en-US" sz="2400" dirty="0" smtClean="0"/>
              <a:t> </a:t>
            </a:r>
            <a:r>
              <a:rPr lang="en-US" sz="2400" dirty="0" err="1" smtClean="0"/>
              <a:t>осе</a:t>
            </a:r>
            <a:r>
              <a:rPr lang="sr-Cyrl-RS" sz="2400" dirty="0" smtClean="0"/>
              <a:t>ћ</a:t>
            </a:r>
            <a:r>
              <a:rPr lang="en-US" sz="2400" dirty="0" err="1" smtClean="0"/>
              <a:t>ај</a:t>
            </a:r>
            <a:r>
              <a:rPr lang="en-US" sz="2400" dirty="0" smtClean="0"/>
              <a:t> </a:t>
            </a:r>
            <a:r>
              <a:rPr lang="en-US" sz="2400" dirty="0" err="1" smtClean="0"/>
              <a:t>умора</a:t>
            </a:r>
            <a:r>
              <a:rPr lang="en-US" sz="2400" dirty="0" smtClean="0"/>
              <a:t> </a:t>
            </a:r>
            <a:r>
              <a:rPr lang="en-US" sz="2400" dirty="0" err="1" smtClean="0"/>
              <a:t>па</a:t>
            </a:r>
            <a:r>
              <a:rPr lang="en-US" sz="2400" dirty="0" smtClean="0"/>
              <a:t> </a:t>
            </a:r>
            <a:r>
              <a:rPr lang="en-US" sz="2400" dirty="0" err="1" smtClean="0"/>
              <a:t>особа</a:t>
            </a:r>
            <a:r>
              <a:rPr lang="en-US" sz="2400" dirty="0" smtClean="0"/>
              <a:t> </a:t>
            </a:r>
            <a:r>
              <a:rPr lang="en-US" sz="2400" dirty="0" err="1" smtClean="0"/>
              <a:t>нај</a:t>
            </a:r>
            <a:r>
              <a:rPr lang="sr-Cyrl-RS" sz="2400" dirty="0" smtClean="0"/>
              <a:t>ч</a:t>
            </a:r>
            <a:r>
              <a:rPr lang="en-US" sz="2400" dirty="0" err="1" smtClean="0"/>
              <a:t>еш</a:t>
            </a:r>
            <a:r>
              <a:rPr lang="sr-Cyrl-RS" sz="2400" dirty="0" smtClean="0"/>
              <a:t>ћ</a:t>
            </a:r>
            <a:r>
              <a:rPr lang="en-US" sz="2400" dirty="0" smtClean="0"/>
              <a:t>е </a:t>
            </a:r>
            <a:r>
              <a:rPr lang="en-US" sz="2400" dirty="0" err="1" smtClean="0"/>
              <a:t>одустаје</a:t>
            </a:r>
            <a:r>
              <a:rPr lang="en-US" sz="2400" dirty="0" smtClean="0"/>
              <a:t> </a:t>
            </a:r>
            <a:r>
              <a:rPr lang="en-US" sz="2400" dirty="0" err="1" smtClean="0"/>
              <a:t>од</a:t>
            </a:r>
            <a:r>
              <a:rPr lang="en-US" sz="2400" dirty="0" smtClean="0"/>
              <a:t> </a:t>
            </a:r>
            <a:r>
              <a:rPr lang="en-US" sz="2400" dirty="0" err="1" smtClean="0"/>
              <a:t>даљег</a:t>
            </a:r>
            <a:r>
              <a:rPr lang="sr-Cyrl-RS" sz="2400" dirty="0" smtClean="0"/>
              <a:t> учествовања</a:t>
            </a:r>
            <a:r>
              <a:rPr lang="en-US" sz="2400" dirty="0" smtClean="0"/>
              <a:t> у </a:t>
            </a:r>
            <a:r>
              <a:rPr lang="en-US" sz="2400" dirty="0" err="1" smtClean="0"/>
              <a:t>програму</a:t>
            </a:r>
            <a:endParaRPr lang="en-US" sz="2400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dirty="0" smtClean="0">
                <a:solidFill>
                  <a:srgbClr val="FF0000"/>
                </a:solidFill>
              </a:rPr>
              <a:t>П</a:t>
            </a:r>
            <a:r>
              <a:rPr lang="en-US" dirty="0" err="1" smtClean="0">
                <a:solidFill>
                  <a:srgbClr val="FF0000"/>
                </a:solidFill>
              </a:rPr>
              <a:t>ринцип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евиденције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sr-Cyrl-RS" dirty="0" smtClean="0">
                <a:solidFill>
                  <a:srgbClr val="FF0000"/>
                </a:solidFill>
              </a:rPr>
              <a:t/>
            </a:r>
            <a:br>
              <a:rPr lang="sr-Cyrl-RS" dirty="0" smtClean="0">
                <a:solidFill>
                  <a:srgbClr val="FF0000"/>
                </a:solidFill>
              </a:rPr>
            </a:br>
            <a:r>
              <a:rPr lang="en-US" dirty="0" smtClean="0">
                <a:solidFill>
                  <a:srgbClr val="FF0000"/>
                </a:solidFill>
              </a:rPr>
              <a:t>и </a:t>
            </a:r>
            <a:r>
              <a:rPr lang="en-US" dirty="0" err="1" smtClean="0">
                <a:solidFill>
                  <a:srgbClr val="FF0000"/>
                </a:solidFill>
              </a:rPr>
              <a:t>праћења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резултата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2060848"/>
            <a:ext cx="8712968" cy="4065315"/>
          </a:xfrm>
        </p:spPr>
        <p:txBody>
          <a:bodyPr>
            <a:normAutofit/>
          </a:bodyPr>
          <a:lstStyle/>
          <a:p>
            <a:r>
              <a:rPr lang="sr-Cyrl-RS" sz="2400" dirty="0" smtClean="0"/>
              <a:t>Принцип праћења </a:t>
            </a:r>
            <a:r>
              <a:rPr lang="en-US" sz="2400" dirty="0" smtClean="0"/>
              <a:t>и </a:t>
            </a:r>
            <a:r>
              <a:rPr lang="en-US" sz="2400" dirty="0" err="1" smtClean="0"/>
              <a:t>евидентирања</a:t>
            </a:r>
            <a:r>
              <a:rPr lang="en-US" sz="2400" dirty="0" smtClean="0"/>
              <a:t> </a:t>
            </a:r>
            <a:r>
              <a:rPr lang="en-US" sz="2400" dirty="0" err="1" smtClean="0"/>
              <a:t>се</a:t>
            </a:r>
            <a:r>
              <a:rPr lang="en-US" sz="2400" dirty="0" smtClean="0"/>
              <a:t> </a:t>
            </a:r>
            <a:r>
              <a:rPr lang="en-US" sz="2400" dirty="0" err="1" smtClean="0"/>
              <a:t>односи</a:t>
            </a:r>
            <a:r>
              <a:rPr lang="en-US" sz="2400" dirty="0" smtClean="0"/>
              <a:t> </a:t>
            </a:r>
            <a:r>
              <a:rPr lang="en-US" sz="2400" dirty="0" err="1" smtClean="0"/>
              <a:t>на</a:t>
            </a:r>
            <a:r>
              <a:rPr lang="en-US" sz="2400" dirty="0" smtClean="0"/>
              <a:t> </a:t>
            </a:r>
            <a:r>
              <a:rPr lang="en-US" sz="2400" dirty="0" err="1" smtClean="0"/>
              <a:t>пра</a:t>
            </a:r>
            <a:r>
              <a:rPr lang="sr-Cyrl-RS" sz="2400" dirty="0" smtClean="0"/>
              <a:t>ћ</a:t>
            </a:r>
            <a:r>
              <a:rPr lang="en-US" sz="2400" dirty="0" err="1" smtClean="0"/>
              <a:t>ење</a:t>
            </a:r>
            <a:r>
              <a:rPr lang="en-US" sz="2400" dirty="0" smtClean="0"/>
              <a:t> </a:t>
            </a:r>
            <a:r>
              <a:rPr lang="en-US" sz="2400" dirty="0" err="1" smtClean="0"/>
              <a:t>резултата</a:t>
            </a:r>
            <a:r>
              <a:rPr lang="en-US" sz="2400" dirty="0" smtClean="0"/>
              <a:t> </a:t>
            </a:r>
            <a:r>
              <a:rPr lang="en-US" sz="2400" dirty="0" err="1" smtClean="0"/>
              <a:t>кинезитерапијских</a:t>
            </a:r>
            <a:r>
              <a:rPr lang="sr-Cyrl-RS" sz="2400" dirty="0" smtClean="0"/>
              <a:t> </a:t>
            </a:r>
            <a:r>
              <a:rPr lang="en-US" sz="2400" dirty="0" err="1" smtClean="0"/>
              <a:t>вежби</a:t>
            </a:r>
            <a:r>
              <a:rPr lang="en-US" sz="2400" dirty="0" smtClean="0"/>
              <a:t> </a:t>
            </a:r>
            <a:r>
              <a:rPr lang="en-US" sz="2400" dirty="0" err="1" smtClean="0"/>
              <a:t>кориш</a:t>
            </a:r>
            <a:r>
              <a:rPr lang="sr-Cyrl-RS" sz="2400" dirty="0" smtClean="0"/>
              <a:t>ћ</a:t>
            </a:r>
            <a:r>
              <a:rPr lang="en-US" sz="2400" dirty="0" err="1" smtClean="0"/>
              <a:t>ењем</a:t>
            </a:r>
            <a:r>
              <a:rPr lang="en-US" sz="2400" dirty="0" smtClean="0"/>
              <a:t> </a:t>
            </a:r>
            <a:r>
              <a:rPr lang="en-US" sz="2400" dirty="0" err="1" smtClean="0"/>
              <a:t>одре</a:t>
            </a:r>
            <a:r>
              <a:rPr lang="sr-Cyrl-RS" sz="2400" dirty="0" smtClean="0"/>
              <a:t>ђ</a:t>
            </a:r>
            <a:r>
              <a:rPr lang="en-US" sz="2400" dirty="0" err="1" smtClean="0"/>
              <a:t>ених</a:t>
            </a:r>
            <a:r>
              <a:rPr lang="en-US" sz="2400" dirty="0" smtClean="0"/>
              <a:t> </a:t>
            </a:r>
            <a:r>
              <a:rPr lang="en-US" sz="2400" dirty="0" err="1" smtClean="0"/>
              <a:t>мерних</a:t>
            </a:r>
            <a:r>
              <a:rPr lang="en-US" sz="2400" dirty="0" smtClean="0"/>
              <a:t> </a:t>
            </a:r>
            <a:r>
              <a:rPr lang="en-US" sz="2400" dirty="0" err="1" smtClean="0"/>
              <a:t>инструмената</a:t>
            </a:r>
            <a:r>
              <a:rPr lang="sr-Cyrl-RS" sz="2400" dirty="0" smtClean="0"/>
              <a:t>,</a:t>
            </a:r>
            <a:r>
              <a:rPr lang="en-US" sz="2400" dirty="0" smtClean="0"/>
              <a:t> </a:t>
            </a:r>
            <a:r>
              <a:rPr lang="en-US" sz="2400" dirty="0" err="1" smtClean="0"/>
              <a:t>те</a:t>
            </a:r>
            <a:r>
              <a:rPr lang="en-US" sz="2400" dirty="0" smtClean="0"/>
              <a:t> </a:t>
            </a:r>
            <a:r>
              <a:rPr lang="en-US" sz="2400" dirty="0" err="1" smtClean="0"/>
              <a:t>евидентирање</a:t>
            </a:r>
            <a:r>
              <a:rPr lang="en-US" sz="2400" dirty="0" smtClean="0"/>
              <a:t> </a:t>
            </a:r>
            <a:r>
              <a:rPr lang="en-US" sz="2400" dirty="0" err="1" smtClean="0"/>
              <a:t>истих</a:t>
            </a:r>
            <a:endParaRPr lang="sr-Cyrl-RS" sz="2400" dirty="0" smtClean="0"/>
          </a:p>
          <a:p>
            <a:r>
              <a:rPr lang="en-US" sz="2400" dirty="0" err="1" smtClean="0"/>
              <a:t>Временски</a:t>
            </a:r>
            <a:r>
              <a:rPr lang="sr-Cyrl-RS" sz="2400" dirty="0" smtClean="0"/>
              <a:t> </a:t>
            </a:r>
            <a:r>
              <a:rPr lang="en-US" sz="2400" dirty="0" err="1" smtClean="0"/>
              <a:t>интервали</a:t>
            </a:r>
            <a:r>
              <a:rPr lang="en-US" sz="2400" dirty="0" smtClean="0"/>
              <a:t> </a:t>
            </a:r>
            <a:r>
              <a:rPr lang="en-US" sz="2400" dirty="0" err="1" smtClean="0"/>
              <a:t>изме</a:t>
            </a:r>
            <a:r>
              <a:rPr lang="sr-Cyrl-RS" sz="2400" dirty="0" smtClean="0"/>
              <a:t>ђ</a:t>
            </a:r>
            <a:r>
              <a:rPr lang="en-US" sz="2400" dirty="0" smtClean="0"/>
              <a:t>у </a:t>
            </a:r>
            <a:r>
              <a:rPr lang="en-US" sz="2400" dirty="0" err="1" smtClean="0"/>
              <a:t>појединих</a:t>
            </a:r>
            <a:r>
              <a:rPr lang="en-US" sz="2400" dirty="0" smtClean="0"/>
              <a:t> </a:t>
            </a:r>
            <a:r>
              <a:rPr lang="en-US" sz="2400" dirty="0" err="1" smtClean="0"/>
              <a:t>мерења</a:t>
            </a:r>
            <a:r>
              <a:rPr lang="en-US" sz="2400" dirty="0" smtClean="0"/>
              <a:t> </a:t>
            </a:r>
            <a:r>
              <a:rPr lang="en-US" sz="2400" dirty="0" err="1" smtClean="0"/>
              <a:t>нису</a:t>
            </a:r>
            <a:r>
              <a:rPr lang="en-US" sz="2400" dirty="0" smtClean="0"/>
              <a:t> </a:t>
            </a:r>
            <a:r>
              <a:rPr lang="en-US" sz="2400" dirty="0" err="1" smtClean="0"/>
              <a:t>одре</a:t>
            </a:r>
            <a:r>
              <a:rPr lang="sr-Cyrl-RS" sz="2400" dirty="0" smtClean="0"/>
              <a:t>ђ</a:t>
            </a:r>
            <a:r>
              <a:rPr lang="en-US" sz="2400" dirty="0" err="1" smtClean="0"/>
              <a:t>ени</a:t>
            </a:r>
            <a:r>
              <a:rPr lang="en-US" sz="2400" dirty="0" smtClean="0"/>
              <a:t>, </a:t>
            </a:r>
            <a:r>
              <a:rPr lang="en-US" sz="2400" dirty="0" err="1" smtClean="0"/>
              <a:t>али</a:t>
            </a:r>
            <a:r>
              <a:rPr lang="en-US" sz="2400" dirty="0" smtClean="0"/>
              <a:t> </a:t>
            </a:r>
            <a:r>
              <a:rPr lang="en-US" sz="2400" dirty="0" err="1" smtClean="0"/>
              <a:t>се</a:t>
            </a:r>
            <a:r>
              <a:rPr lang="en-US" sz="2400" dirty="0" smtClean="0"/>
              <a:t> </a:t>
            </a:r>
            <a:r>
              <a:rPr lang="en-US" sz="2400" dirty="0" err="1" smtClean="0"/>
              <a:t>препору</a:t>
            </a:r>
            <a:r>
              <a:rPr lang="sr-Cyrl-RS" sz="2400" dirty="0" smtClean="0"/>
              <a:t>ч</a:t>
            </a:r>
            <a:r>
              <a:rPr lang="en-US" sz="2400" dirty="0" err="1" smtClean="0"/>
              <a:t>ује</a:t>
            </a:r>
            <a:r>
              <a:rPr lang="en-US" sz="2400" dirty="0" smtClean="0"/>
              <a:t> </a:t>
            </a:r>
            <a:r>
              <a:rPr lang="en-US" sz="2400" dirty="0" err="1" smtClean="0"/>
              <a:t>да</a:t>
            </a:r>
            <a:r>
              <a:rPr lang="en-US" sz="2400" dirty="0" smtClean="0"/>
              <a:t> </a:t>
            </a:r>
            <a:r>
              <a:rPr lang="en-US" sz="2400" dirty="0" err="1" smtClean="0"/>
              <a:t>су</a:t>
            </a:r>
            <a:r>
              <a:rPr lang="en-US" sz="2400" dirty="0" smtClean="0"/>
              <a:t> </a:t>
            </a:r>
            <a:r>
              <a:rPr lang="en-US" sz="2400" dirty="0" err="1" smtClean="0"/>
              <a:t>што</a:t>
            </a:r>
            <a:r>
              <a:rPr lang="en-US" sz="2400" dirty="0" smtClean="0"/>
              <a:t> </a:t>
            </a:r>
            <a:r>
              <a:rPr lang="en-US" sz="2400" dirty="0" err="1" smtClean="0"/>
              <a:t>кра</a:t>
            </a:r>
            <a:r>
              <a:rPr lang="sr-Cyrl-RS" sz="2400" dirty="0" smtClean="0"/>
              <a:t>ћ</a:t>
            </a:r>
            <a:r>
              <a:rPr lang="en-US" sz="2400" dirty="0" smtClean="0"/>
              <a:t>и</a:t>
            </a:r>
            <a:r>
              <a:rPr lang="sr-Cyrl-RS" sz="2400" dirty="0" smtClean="0"/>
              <a:t> </a:t>
            </a:r>
            <a:r>
              <a:rPr lang="en-US" sz="2400" dirty="0" err="1" smtClean="0"/>
              <a:t>због</a:t>
            </a:r>
            <a:r>
              <a:rPr lang="en-US" sz="2400" dirty="0" smtClean="0"/>
              <a:t> </a:t>
            </a:r>
            <a:r>
              <a:rPr lang="en-US" sz="2400" dirty="0" err="1" smtClean="0"/>
              <a:t>поре</a:t>
            </a:r>
            <a:r>
              <a:rPr lang="sr-Cyrl-RS" sz="2400" dirty="0" smtClean="0"/>
              <a:t>ђења</a:t>
            </a:r>
            <a:r>
              <a:rPr lang="en-US" sz="2400" dirty="0" smtClean="0"/>
              <a:t> с </a:t>
            </a:r>
            <a:r>
              <a:rPr lang="en-US" sz="2400" dirty="0" err="1" smtClean="0"/>
              <a:t>претходним</a:t>
            </a:r>
            <a:r>
              <a:rPr lang="en-US" sz="2400" dirty="0" smtClean="0"/>
              <a:t> </a:t>
            </a:r>
            <a:r>
              <a:rPr lang="en-US" sz="2400" dirty="0" err="1" smtClean="0"/>
              <a:t>резултатима</a:t>
            </a:r>
            <a:r>
              <a:rPr lang="en-US" sz="2400" dirty="0" smtClean="0"/>
              <a:t>, </a:t>
            </a:r>
            <a:r>
              <a:rPr lang="en-US" sz="2400" dirty="0" err="1" smtClean="0"/>
              <a:t>који</a:t>
            </a:r>
            <a:r>
              <a:rPr lang="en-US" sz="2400" dirty="0" smtClean="0"/>
              <a:t> </a:t>
            </a:r>
            <a:r>
              <a:rPr lang="en-US" sz="2400" dirty="0" err="1" smtClean="0"/>
              <a:t>су</a:t>
            </a:r>
            <a:r>
              <a:rPr lang="en-US" sz="2400" dirty="0" smtClean="0"/>
              <a:t> </a:t>
            </a:r>
            <a:r>
              <a:rPr lang="en-US" sz="2400" dirty="0" err="1" smtClean="0"/>
              <a:t>показатељи</a:t>
            </a:r>
            <a:r>
              <a:rPr lang="en-US" sz="2400" dirty="0" smtClean="0"/>
              <a:t> </a:t>
            </a:r>
            <a:r>
              <a:rPr lang="en-US" sz="2400" dirty="0" err="1" smtClean="0"/>
              <a:t>напретка</a:t>
            </a:r>
            <a:r>
              <a:rPr lang="en-US" sz="2400" dirty="0" smtClean="0"/>
              <a:t> </a:t>
            </a:r>
            <a:r>
              <a:rPr lang="en-US" sz="2400" dirty="0" err="1" smtClean="0"/>
              <a:t>или</a:t>
            </a:r>
            <a:r>
              <a:rPr lang="en-US" sz="2400" dirty="0" smtClean="0"/>
              <a:t> </a:t>
            </a:r>
            <a:r>
              <a:rPr lang="en-US" sz="2400" dirty="0" err="1" smtClean="0"/>
              <a:t>погоршања</a:t>
            </a:r>
            <a:r>
              <a:rPr lang="en-US" sz="2400" dirty="0" smtClean="0"/>
              <a:t> </a:t>
            </a:r>
            <a:r>
              <a:rPr lang="en-US" sz="2400" dirty="0" err="1" smtClean="0"/>
              <a:t>одре</a:t>
            </a:r>
            <a:r>
              <a:rPr lang="sr-Cyrl-RS" sz="2400" dirty="0" smtClean="0"/>
              <a:t>ђ</a:t>
            </a:r>
            <a:r>
              <a:rPr lang="en-US" sz="2400" dirty="0" err="1" smtClean="0"/>
              <a:t>ених</a:t>
            </a:r>
            <a:r>
              <a:rPr lang="en-US" sz="2400" dirty="0" smtClean="0"/>
              <a:t> </a:t>
            </a:r>
            <a:r>
              <a:rPr lang="en-US" sz="2400" dirty="0" err="1" smtClean="0"/>
              <a:t>способности</a:t>
            </a:r>
            <a:r>
              <a:rPr lang="en-US" sz="2400" dirty="0" smtClean="0"/>
              <a:t>, </a:t>
            </a:r>
            <a:r>
              <a:rPr lang="en-US" sz="2400" dirty="0" err="1" smtClean="0"/>
              <a:t>те</a:t>
            </a:r>
            <a:r>
              <a:rPr lang="en-US" sz="2400" dirty="0" smtClean="0"/>
              <a:t> </a:t>
            </a:r>
            <a:r>
              <a:rPr lang="en-US" sz="2400" dirty="0" err="1" smtClean="0"/>
              <a:t>омогу</a:t>
            </a:r>
            <a:r>
              <a:rPr lang="sr-Cyrl-RS" sz="2400" dirty="0" smtClean="0"/>
              <a:t>ћ</a:t>
            </a:r>
            <a:r>
              <a:rPr lang="en-US" sz="2400" dirty="0" err="1" smtClean="0"/>
              <a:t>авају</a:t>
            </a:r>
            <a:r>
              <a:rPr lang="en-US" sz="2400" dirty="0" smtClean="0"/>
              <a:t> </a:t>
            </a:r>
            <a:r>
              <a:rPr lang="en-US" sz="2400" dirty="0" err="1" smtClean="0"/>
              <a:t>правовремену</a:t>
            </a:r>
            <a:r>
              <a:rPr lang="en-US" sz="2400" dirty="0" smtClean="0"/>
              <a:t> </a:t>
            </a:r>
            <a:r>
              <a:rPr lang="en-US" sz="2400" dirty="0" err="1" smtClean="0"/>
              <a:t>корекцију</a:t>
            </a:r>
            <a:r>
              <a:rPr lang="en-US" sz="2400" dirty="0" smtClean="0"/>
              <a:t> </a:t>
            </a:r>
            <a:r>
              <a:rPr lang="en-US" sz="2400" err="1" smtClean="0"/>
              <a:t>кинезитерапијских</a:t>
            </a:r>
            <a:r>
              <a:rPr lang="sr-Cyrl-RS" sz="2400" smtClean="0"/>
              <a:t> </a:t>
            </a:r>
            <a:r>
              <a:rPr lang="en-US" sz="2400" smtClean="0"/>
              <a:t>програма.</a:t>
            </a:r>
            <a:endParaRPr lang="en-US" sz="2400" dirty="0" smtClean="0"/>
          </a:p>
          <a:p>
            <a:endParaRPr lang="en-US" sz="2400"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908720"/>
          </a:xfrm>
        </p:spPr>
        <p:txBody>
          <a:bodyPr>
            <a:normAutofit/>
          </a:bodyPr>
          <a:lstStyle/>
          <a:p>
            <a:r>
              <a:rPr lang="sr-Cyrl-RS" dirty="0" smtClean="0">
                <a:solidFill>
                  <a:srgbClr val="FF0000"/>
                </a:solidFill>
              </a:rPr>
              <a:t>Стандардизовани тестови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1052736"/>
            <a:ext cx="9036496" cy="5805264"/>
          </a:xfrm>
        </p:spPr>
        <p:txBody>
          <a:bodyPr>
            <a:noAutofit/>
          </a:bodyPr>
          <a:lstStyle/>
          <a:p>
            <a:r>
              <a:rPr lang="sr-Cyrl-RS" sz="2000" dirty="0" smtClean="0"/>
              <a:t>Да </a:t>
            </a:r>
            <a:r>
              <a:rPr lang="en-US" sz="2000" dirty="0" err="1" smtClean="0"/>
              <a:t>би</a:t>
            </a:r>
            <a:r>
              <a:rPr lang="en-US" sz="2000" dirty="0" smtClean="0"/>
              <a:t> </a:t>
            </a:r>
            <a:r>
              <a:rPr lang="en-US" sz="2000" dirty="0" err="1" smtClean="0"/>
              <a:t>тест</a:t>
            </a:r>
            <a:r>
              <a:rPr lang="en-US" sz="2000" dirty="0" smtClean="0"/>
              <a:t> </a:t>
            </a:r>
            <a:r>
              <a:rPr lang="en-US" sz="2000" dirty="0" err="1" smtClean="0"/>
              <a:t>био</a:t>
            </a:r>
            <a:r>
              <a:rPr lang="en-US" sz="2000" dirty="0" smtClean="0"/>
              <a:t> </a:t>
            </a:r>
            <a:r>
              <a:rPr lang="en-US" sz="2000" dirty="0" err="1" smtClean="0"/>
              <a:t>стандардизован</a:t>
            </a:r>
            <a:r>
              <a:rPr lang="en-US" sz="2000" dirty="0" smtClean="0"/>
              <a:t> </a:t>
            </a:r>
            <a:r>
              <a:rPr lang="en-US" sz="2000" dirty="0" err="1" smtClean="0"/>
              <a:t>мерни</a:t>
            </a:r>
            <a:r>
              <a:rPr lang="en-US" sz="2000" dirty="0" smtClean="0"/>
              <a:t> </a:t>
            </a:r>
            <a:r>
              <a:rPr lang="en-US" sz="2000" dirty="0" err="1" smtClean="0"/>
              <a:t>инструмент</a:t>
            </a:r>
            <a:r>
              <a:rPr lang="en-US" sz="2000" dirty="0" smtClean="0"/>
              <a:t> </a:t>
            </a:r>
            <a:r>
              <a:rPr lang="en-US" sz="2000" dirty="0" err="1" smtClean="0"/>
              <a:t>потребно</a:t>
            </a:r>
            <a:r>
              <a:rPr lang="en-US" sz="2000" dirty="0" smtClean="0"/>
              <a:t> </a:t>
            </a:r>
            <a:r>
              <a:rPr lang="en-US" sz="2000" dirty="0" err="1" smtClean="0"/>
              <a:t>је</a:t>
            </a:r>
            <a:r>
              <a:rPr lang="en-US" sz="2000" dirty="0" smtClean="0"/>
              <a:t> </a:t>
            </a:r>
            <a:r>
              <a:rPr lang="en-US" sz="2000" dirty="0" err="1" smtClean="0"/>
              <a:t>да</a:t>
            </a:r>
            <a:r>
              <a:rPr lang="en-US" sz="2000" dirty="0" smtClean="0"/>
              <a:t> </a:t>
            </a:r>
            <a:r>
              <a:rPr lang="en-US" sz="2000" dirty="0" err="1" smtClean="0"/>
              <a:t>поседује</a:t>
            </a:r>
            <a:r>
              <a:rPr lang="en-US" sz="2000" dirty="0" smtClean="0"/>
              <a:t> </a:t>
            </a:r>
            <a:r>
              <a:rPr lang="sr-Cyrl-RS" sz="2000" dirty="0" smtClean="0"/>
              <a:t>   1) </a:t>
            </a:r>
            <a:r>
              <a:rPr lang="en-US" sz="2000" dirty="0" err="1" smtClean="0"/>
              <a:t>мерне</a:t>
            </a:r>
            <a:r>
              <a:rPr lang="en-US" sz="2000" dirty="0" smtClean="0"/>
              <a:t> </a:t>
            </a:r>
            <a:r>
              <a:rPr lang="en-US" sz="2000" dirty="0" err="1" smtClean="0"/>
              <a:t>карактеристике</a:t>
            </a:r>
            <a:r>
              <a:rPr lang="en-US" sz="2000" dirty="0" smtClean="0"/>
              <a:t> </a:t>
            </a:r>
            <a:r>
              <a:rPr lang="sr-Cyrl-RS" sz="2000" dirty="0" smtClean="0"/>
              <a:t>(</a:t>
            </a:r>
            <a:r>
              <a:rPr lang="en-US" sz="2000" dirty="0" err="1" smtClean="0"/>
              <a:t>валидност</a:t>
            </a:r>
            <a:r>
              <a:rPr lang="en-US" sz="2000" dirty="0" smtClean="0"/>
              <a:t>, </a:t>
            </a:r>
            <a:r>
              <a:rPr lang="en-US" sz="2000" dirty="0" err="1" smtClean="0"/>
              <a:t>поузданост</a:t>
            </a:r>
            <a:r>
              <a:rPr lang="en-US" sz="2000" dirty="0" smtClean="0"/>
              <a:t>, </a:t>
            </a:r>
            <a:r>
              <a:rPr lang="en-US" sz="2000" dirty="0" err="1" smtClean="0"/>
              <a:t>осетљивост</a:t>
            </a:r>
            <a:r>
              <a:rPr lang="en-US" sz="2000" dirty="0" smtClean="0"/>
              <a:t> и </a:t>
            </a:r>
            <a:r>
              <a:rPr lang="en-US" sz="2000" dirty="0" err="1" smtClean="0"/>
              <a:t>објективност</a:t>
            </a:r>
            <a:r>
              <a:rPr lang="sr-Cyrl-RS" sz="2000" dirty="0" smtClean="0"/>
              <a:t>)</a:t>
            </a:r>
            <a:r>
              <a:rPr lang="en-US" sz="2000" dirty="0" smtClean="0"/>
              <a:t>, </a:t>
            </a:r>
            <a:r>
              <a:rPr lang="sr-Cyrl-RS" sz="2000" dirty="0" smtClean="0"/>
              <a:t>2) </a:t>
            </a:r>
            <a:r>
              <a:rPr lang="en-US" sz="2000" dirty="0" err="1" smtClean="0"/>
              <a:t>да</a:t>
            </a:r>
            <a:r>
              <a:rPr lang="en-US" sz="2000" dirty="0" smtClean="0"/>
              <a:t> </a:t>
            </a:r>
            <a:r>
              <a:rPr lang="en-US" sz="2000" dirty="0" err="1" smtClean="0"/>
              <a:t>има</a:t>
            </a:r>
            <a:r>
              <a:rPr lang="en-US" sz="2000" dirty="0" smtClean="0"/>
              <a:t> </a:t>
            </a:r>
            <a:r>
              <a:rPr lang="en-US" sz="2000" dirty="0" err="1" smtClean="0"/>
              <a:t>стандардизовано</a:t>
            </a:r>
            <a:r>
              <a:rPr lang="en-US" sz="2000" dirty="0" smtClean="0"/>
              <a:t> </a:t>
            </a:r>
            <a:r>
              <a:rPr lang="en-US" sz="2000" dirty="0" err="1" smtClean="0"/>
              <a:t>упутство</a:t>
            </a:r>
            <a:r>
              <a:rPr lang="en-US" sz="2000" dirty="0" smtClean="0"/>
              <a:t> </a:t>
            </a:r>
            <a:r>
              <a:rPr lang="en-US" sz="2000" dirty="0" err="1" smtClean="0"/>
              <a:t>за</a:t>
            </a:r>
            <a:r>
              <a:rPr lang="en-US" sz="2000" dirty="0" smtClean="0"/>
              <a:t> </a:t>
            </a:r>
            <a:r>
              <a:rPr lang="en-US" sz="2000" dirty="0" err="1" smtClean="0"/>
              <a:t>задавање</a:t>
            </a:r>
            <a:r>
              <a:rPr lang="en-US" sz="2000" dirty="0" smtClean="0"/>
              <a:t> и</a:t>
            </a:r>
            <a:r>
              <a:rPr lang="sr-Cyrl-RS" sz="2000" dirty="0" smtClean="0"/>
              <a:t> </a:t>
            </a:r>
            <a:r>
              <a:rPr lang="en-US" sz="2000" dirty="0" err="1" smtClean="0"/>
              <a:t>оцењивање</a:t>
            </a:r>
            <a:r>
              <a:rPr lang="en-US" sz="2000" dirty="0" smtClean="0"/>
              <a:t> и </a:t>
            </a:r>
            <a:r>
              <a:rPr lang="sr-Cyrl-RS" sz="2000" dirty="0" smtClean="0"/>
              <a:t>3) да има </a:t>
            </a:r>
            <a:r>
              <a:rPr lang="en-US" sz="2000" dirty="0" err="1" smtClean="0"/>
              <a:t>норме</a:t>
            </a:r>
            <a:r>
              <a:rPr lang="en-US" sz="2000" dirty="0" smtClean="0"/>
              <a:t> </a:t>
            </a:r>
            <a:r>
              <a:rPr lang="en-US" sz="2000" dirty="0" err="1" smtClean="0"/>
              <a:t>за</a:t>
            </a:r>
            <a:r>
              <a:rPr lang="en-US" sz="2000" dirty="0" smtClean="0"/>
              <a:t> </a:t>
            </a:r>
            <a:r>
              <a:rPr lang="en-US" sz="2000" dirty="0" err="1" smtClean="0"/>
              <a:t>вредновање</a:t>
            </a:r>
            <a:r>
              <a:rPr lang="en-US" sz="2000" dirty="0" smtClean="0"/>
              <a:t> </a:t>
            </a:r>
            <a:r>
              <a:rPr lang="en-US" sz="2000" dirty="0" err="1" smtClean="0"/>
              <a:t>добијених</a:t>
            </a:r>
            <a:r>
              <a:rPr lang="en-US" sz="2000" dirty="0" smtClean="0"/>
              <a:t> </a:t>
            </a:r>
            <a:r>
              <a:rPr lang="en-US" sz="2000" dirty="0" err="1" smtClean="0"/>
              <a:t>података</a:t>
            </a:r>
            <a:endParaRPr lang="sr-Cyrl-RS" sz="2000" dirty="0" smtClean="0"/>
          </a:p>
          <a:p>
            <a:endParaRPr lang="sr-Cyrl-RS" sz="2000" dirty="0" smtClean="0"/>
          </a:p>
          <a:p>
            <a:pPr marL="625475">
              <a:buFont typeface="Wingdings" pitchFamily="2" charset="2"/>
              <a:buChar char="ü"/>
            </a:pPr>
            <a:r>
              <a:rPr lang="sr-Cyrl-RS" sz="2000" dirty="0" smtClean="0"/>
              <a:t>Ваљаност – складност између резултата теста и предмета мерења (тест</a:t>
            </a:r>
            <a:r>
              <a:rPr lang="en-US" sz="2000" dirty="0" smtClean="0"/>
              <a:t> </a:t>
            </a:r>
            <a:r>
              <a:rPr lang="sr-Cyrl-RS" sz="2000" dirty="0" smtClean="0"/>
              <a:t>ј</a:t>
            </a:r>
            <a:r>
              <a:rPr lang="en-US" sz="2000" dirty="0" smtClean="0"/>
              <a:t>e</a:t>
            </a:r>
            <a:r>
              <a:rPr lang="sr-Cyrl-RS" sz="2000" dirty="0" smtClean="0"/>
              <a:t> ваљ</a:t>
            </a:r>
            <a:r>
              <a:rPr lang="en-US" sz="2000" dirty="0" smtClean="0"/>
              <a:t>a</a:t>
            </a:r>
            <a:r>
              <a:rPr lang="sr-Cyrl-RS" sz="2000" dirty="0" smtClean="0"/>
              <a:t>н или валидан </a:t>
            </a:r>
            <a:r>
              <a:rPr lang="en-US" sz="2000" dirty="0" smtClean="0"/>
              <a:t>a</a:t>
            </a:r>
            <a:r>
              <a:rPr lang="sr-Cyrl-RS" sz="2000" dirty="0" smtClean="0"/>
              <a:t>ко</a:t>
            </a:r>
            <a:r>
              <a:rPr lang="en-US" sz="2000" dirty="0" smtClean="0"/>
              <a:t> </a:t>
            </a:r>
            <a:r>
              <a:rPr lang="sr-Cyrl-RS" sz="2000" dirty="0" smtClean="0"/>
              <a:t>з</a:t>
            </a:r>
            <a:r>
              <a:rPr lang="en-US" sz="2000" dirty="0" smtClean="0"/>
              <a:t>a</a:t>
            </a:r>
            <a:r>
              <a:rPr lang="sr-Cyrl-RS" sz="2000" dirty="0" smtClean="0"/>
              <a:t>ист</a:t>
            </a:r>
            <a:r>
              <a:rPr lang="en-US" sz="2000" dirty="0" smtClean="0"/>
              <a:t>a </a:t>
            </a:r>
            <a:r>
              <a:rPr lang="sr-Cyrl-RS" sz="2000" dirty="0" smtClean="0"/>
              <a:t>м</a:t>
            </a:r>
            <a:r>
              <a:rPr lang="en-US" sz="2000" dirty="0" smtClean="0"/>
              <a:t>e</a:t>
            </a:r>
            <a:r>
              <a:rPr lang="sr-Cyrl-RS" sz="2000" dirty="0" smtClean="0"/>
              <a:t>ри</a:t>
            </a:r>
            <a:r>
              <a:rPr lang="en-US" sz="2000" dirty="0" smtClean="0"/>
              <a:t> o</a:t>
            </a:r>
            <a:r>
              <a:rPr lang="sr-Cyrl-RS" sz="2000" dirty="0" smtClean="0"/>
              <a:t>ну п</a:t>
            </a:r>
            <a:r>
              <a:rPr lang="en-US" sz="2000" dirty="0" err="1" smtClean="0"/>
              <a:t>oja</a:t>
            </a:r>
            <a:r>
              <a:rPr lang="sr-Cyrl-RS" sz="2000" dirty="0" smtClean="0"/>
              <a:t>ву коју</a:t>
            </a:r>
            <a:r>
              <a:rPr lang="en-US" sz="2000" dirty="0" smtClean="0"/>
              <a:t> </a:t>
            </a:r>
            <a:r>
              <a:rPr lang="sr-Cyrl-RS" sz="2000" dirty="0" smtClean="0"/>
              <a:t>њим</a:t>
            </a:r>
            <a:r>
              <a:rPr lang="en-US" sz="2000" dirty="0" smtClean="0"/>
              <a:t>e </a:t>
            </a:r>
            <a:r>
              <a:rPr lang="sr-Cyrl-RS" sz="2000" dirty="0" smtClean="0"/>
              <a:t>ж</a:t>
            </a:r>
            <a:r>
              <a:rPr lang="en-US" sz="2000" dirty="0" smtClean="0"/>
              <a:t>e</a:t>
            </a:r>
            <a:r>
              <a:rPr lang="sr-Cyrl-RS" sz="2000" dirty="0" smtClean="0"/>
              <a:t>лим</a:t>
            </a:r>
            <a:r>
              <a:rPr lang="en-US" sz="2000" dirty="0" smtClean="0"/>
              <a:t>o</a:t>
            </a:r>
            <a:r>
              <a:rPr lang="sr-Cyrl-RS" sz="2000" dirty="0" smtClean="0"/>
              <a:t> да</a:t>
            </a:r>
            <a:r>
              <a:rPr lang="en-US" sz="2000" dirty="0" smtClean="0"/>
              <a:t> </a:t>
            </a:r>
            <a:r>
              <a:rPr lang="sr-Cyrl-RS" sz="2000" dirty="0" smtClean="0"/>
              <a:t>меримо, а не неку другу)</a:t>
            </a:r>
          </a:p>
          <a:p>
            <a:pPr marL="625475">
              <a:buFont typeface="Wingdings" pitchFamily="2" charset="2"/>
              <a:buChar char="ü"/>
            </a:pPr>
            <a:r>
              <a:rPr lang="sr-Cyrl-RS" sz="2000" dirty="0" smtClean="0"/>
              <a:t>Објективност – непристрасност резултата (т</a:t>
            </a:r>
            <a:r>
              <a:rPr lang="en-US" sz="2000" dirty="0" err="1" smtClean="0"/>
              <a:t>ест</a:t>
            </a:r>
            <a:r>
              <a:rPr lang="en-US" sz="2000" dirty="0" smtClean="0"/>
              <a:t> </a:t>
            </a:r>
            <a:r>
              <a:rPr lang="en-US" sz="2000" dirty="0" err="1" smtClean="0"/>
              <a:t>је</a:t>
            </a:r>
            <a:r>
              <a:rPr lang="en-US" sz="2000" dirty="0" smtClean="0"/>
              <a:t> </a:t>
            </a:r>
            <a:r>
              <a:rPr lang="en-US" sz="2000" dirty="0" err="1" smtClean="0"/>
              <a:t>објективан</a:t>
            </a:r>
            <a:r>
              <a:rPr lang="en-US" sz="2000" dirty="0" smtClean="0"/>
              <a:t> </a:t>
            </a:r>
            <a:r>
              <a:rPr lang="en-US" sz="2000" dirty="0" err="1" smtClean="0"/>
              <a:t>ако</a:t>
            </a:r>
            <a:r>
              <a:rPr lang="en-US" sz="2000" dirty="0" smtClean="0"/>
              <a:t> </a:t>
            </a:r>
            <a:r>
              <a:rPr lang="en-US" sz="2000" dirty="0" err="1" smtClean="0"/>
              <a:t>њиме</a:t>
            </a:r>
            <a:r>
              <a:rPr lang="en-US" sz="2000" dirty="0" smtClean="0"/>
              <a:t> </a:t>
            </a:r>
            <a:r>
              <a:rPr lang="en-US" sz="2000" dirty="0" err="1" smtClean="0"/>
              <a:t>добијени</a:t>
            </a:r>
            <a:r>
              <a:rPr lang="en-US" sz="2000" dirty="0" smtClean="0"/>
              <a:t> </a:t>
            </a:r>
            <a:r>
              <a:rPr lang="en-US" sz="2000" dirty="0" err="1" smtClean="0"/>
              <a:t>резултати</a:t>
            </a:r>
            <a:r>
              <a:rPr lang="en-US" sz="2000" dirty="0" smtClean="0"/>
              <a:t> </a:t>
            </a:r>
            <a:r>
              <a:rPr lang="en-US" sz="2000" dirty="0" err="1" smtClean="0"/>
              <a:t>зависе</a:t>
            </a:r>
            <a:r>
              <a:rPr lang="en-US" sz="2000" dirty="0" smtClean="0"/>
              <a:t> </a:t>
            </a:r>
            <a:r>
              <a:rPr lang="en-US" sz="2000" dirty="0" err="1" smtClean="0"/>
              <a:t>искључиво</a:t>
            </a:r>
            <a:r>
              <a:rPr lang="en-US" sz="2000" dirty="0" smtClean="0"/>
              <a:t> </a:t>
            </a:r>
            <a:r>
              <a:rPr lang="en-US" sz="2000" dirty="0" err="1" smtClean="0"/>
              <a:t>од</a:t>
            </a:r>
            <a:r>
              <a:rPr lang="sr-Cyrl-RS" sz="2000" dirty="0" smtClean="0"/>
              <a:t> </a:t>
            </a:r>
            <a:r>
              <a:rPr lang="en-US" sz="2000" dirty="0" err="1" smtClean="0"/>
              <a:t>испитаника</a:t>
            </a:r>
            <a:r>
              <a:rPr lang="en-US" sz="2000" dirty="0" smtClean="0"/>
              <a:t>, а </a:t>
            </a:r>
            <a:r>
              <a:rPr lang="en-US" sz="2000" dirty="0" err="1" smtClean="0"/>
              <a:t>не</a:t>
            </a:r>
            <a:r>
              <a:rPr lang="en-US" sz="2000" dirty="0" smtClean="0"/>
              <a:t> </a:t>
            </a:r>
            <a:r>
              <a:rPr lang="en-US" sz="2000" dirty="0" err="1" smtClean="0"/>
              <a:t>од</a:t>
            </a:r>
            <a:r>
              <a:rPr lang="en-US" sz="2000" dirty="0" smtClean="0"/>
              <a:t> </a:t>
            </a:r>
            <a:r>
              <a:rPr lang="en-US" sz="2000" dirty="0" err="1" smtClean="0"/>
              <a:t>инструмента</a:t>
            </a:r>
            <a:r>
              <a:rPr lang="en-US" sz="2000" dirty="0" smtClean="0"/>
              <a:t> </a:t>
            </a:r>
            <a:r>
              <a:rPr lang="en-US" sz="2000" dirty="0" err="1" smtClean="0"/>
              <a:t>или</a:t>
            </a:r>
            <a:r>
              <a:rPr lang="en-US" sz="2000" dirty="0" smtClean="0"/>
              <a:t> </a:t>
            </a:r>
            <a:r>
              <a:rPr lang="en-US" sz="2000" dirty="0" err="1" smtClean="0"/>
              <a:t>испитивача</a:t>
            </a:r>
            <a:r>
              <a:rPr lang="en-US" sz="2000" dirty="0" smtClean="0"/>
              <a:t> </a:t>
            </a:r>
            <a:r>
              <a:rPr lang="en-US" sz="2000" dirty="0" err="1" smtClean="0"/>
              <a:t>који</a:t>
            </a:r>
            <a:r>
              <a:rPr lang="en-US" sz="2000" dirty="0" smtClean="0"/>
              <a:t> </a:t>
            </a:r>
            <a:r>
              <a:rPr lang="en-US" sz="2000" dirty="0" err="1" smtClean="0"/>
              <a:t>га</a:t>
            </a:r>
            <a:r>
              <a:rPr lang="en-US" sz="2000" dirty="0" smtClean="0"/>
              <a:t> </a:t>
            </a:r>
            <a:r>
              <a:rPr lang="en-US" sz="2000" dirty="0" err="1" smtClean="0"/>
              <a:t>примењује</a:t>
            </a:r>
            <a:r>
              <a:rPr lang="sr-Cyrl-RS" sz="2000" dirty="0" smtClean="0"/>
              <a:t>)</a:t>
            </a:r>
          </a:p>
          <a:p>
            <a:pPr marL="625475">
              <a:buFont typeface="Wingdings" pitchFamily="2" charset="2"/>
              <a:buChar char="ü"/>
            </a:pPr>
            <a:r>
              <a:rPr lang="sr-Cyrl-RS" sz="2000" dirty="0" smtClean="0"/>
              <a:t>Поузданост – тачност (прецизност) добијених резултата (т</a:t>
            </a:r>
            <a:r>
              <a:rPr lang="en-US" sz="2000" dirty="0" err="1" smtClean="0"/>
              <a:t>ест</a:t>
            </a:r>
            <a:r>
              <a:rPr lang="en-US" sz="2000" dirty="0" smtClean="0"/>
              <a:t> </a:t>
            </a:r>
            <a:r>
              <a:rPr lang="en-US" sz="2000" dirty="0" err="1" smtClean="0"/>
              <a:t>је</a:t>
            </a:r>
            <a:r>
              <a:rPr lang="en-US" sz="2000" dirty="0" smtClean="0"/>
              <a:t> </a:t>
            </a:r>
            <a:r>
              <a:rPr lang="en-US" sz="2000" dirty="0" err="1" smtClean="0"/>
              <a:t>поуздан</a:t>
            </a:r>
            <a:r>
              <a:rPr lang="en-US" sz="2000" dirty="0" smtClean="0"/>
              <a:t> </a:t>
            </a:r>
            <a:r>
              <a:rPr lang="sr-Cyrl-RS" sz="2000" dirty="0" smtClean="0"/>
              <a:t>или релијабилан </a:t>
            </a:r>
            <a:r>
              <a:rPr lang="en-US" sz="2000" dirty="0" err="1" smtClean="0"/>
              <a:t>ако</a:t>
            </a:r>
            <a:r>
              <a:rPr lang="en-US" sz="2000" dirty="0" smtClean="0"/>
              <a:t> </a:t>
            </a:r>
            <a:r>
              <a:rPr lang="en-US" sz="2000" dirty="0" err="1" smtClean="0"/>
              <a:t>узастопна</a:t>
            </a:r>
            <a:r>
              <a:rPr lang="en-US" sz="2000" dirty="0" smtClean="0"/>
              <a:t> </a:t>
            </a:r>
            <a:r>
              <a:rPr lang="en-US" sz="2000" dirty="0" err="1" smtClean="0"/>
              <a:t>мерења</a:t>
            </a:r>
            <a:r>
              <a:rPr lang="en-US" sz="2000" dirty="0" smtClean="0"/>
              <a:t> </a:t>
            </a:r>
            <a:r>
              <a:rPr lang="en-US" sz="2000" dirty="0" err="1" smtClean="0"/>
              <a:t>истим</a:t>
            </a:r>
            <a:r>
              <a:rPr lang="en-US" sz="2000" dirty="0" smtClean="0"/>
              <a:t> </a:t>
            </a:r>
            <a:r>
              <a:rPr lang="en-US" sz="2000" dirty="0" err="1" smtClean="0"/>
              <a:t>тестом</a:t>
            </a:r>
            <a:r>
              <a:rPr lang="en-US" sz="2000" dirty="0" smtClean="0"/>
              <a:t> </a:t>
            </a:r>
            <a:r>
              <a:rPr lang="en-US" sz="2000" dirty="0" err="1" smtClean="0"/>
              <a:t>на</a:t>
            </a:r>
            <a:r>
              <a:rPr lang="en-US" sz="2000" dirty="0" smtClean="0"/>
              <a:t> </a:t>
            </a:r>
            <a:r>
              <a:rPr lang="en-US" sz="2000" dirty="0" err="1" smtClean="0"/>
              <a:t>истом</a:t>
            </a:r>
            <a:r>
              <a:rPr lang="en-US" sz="2000" dirty="0" smtClean="0"/>
              <a:t> </a:t>
            </a:r>
            <a:r>
              <a:rPr lang="en-US" sz="2000" dirty="0" err="1" smtClean="0"/>
              <a:t>узорку</a:t>
            </a:r>
            <a:r>
              <a:rPr lang="en-US" sz="2000" dirty="0" smtClean="0"/>
              <a:t> </a:t>
            </a:r>
            <a:r>
              <a:rPr lang="en-US" sz="2000" dirty="0" err="1" smtClean="0"/>
              <a:t>дају</a:t>
            </a:r>
            <a:r>
              <a:rPr lang="en-US" sz="2000" dirty="0" smtClean="0"/>
              <a:t> </a:t>
            </a:r>
            <a:r>
              <a:rPr lang="en-US" sz="2000" dirty="0" err="1" smtClean="0"/>
              <a:t>исти</a:t>
            </a:r>
            <a:r>
              <a:rPr lang="en-US" sz="2000" dirty="0" smtClean="0"/>
              <a:t> </a:t>
            </a:r>
            <a:r>
              <a:rPr lang="en-US" sz="2000" dirty="0" err="1" smtClean="0"/>
              <a:t>резултат</a:t>
            </a:r>
            <a:r>
              <a:rPr lang="sr-Cyrl-RS" sz="2000" dirty="0" smtClean="0"/>
              <a:t>)</a:t>
            </a:r>
          </a:p>
          <a:p>
            <a:pPr marL="625475">
              <a:buFont typeface="Wingdings" pitchFamily="2" charset="2"/>
              <a:buChar char="ü"/>
            </a:pPr>
            <a:r>
              <a:rPr lang="sr-Cyrl-RS" sz="2000" dirty="0" smtClean="0"/>
              <a:t>Осетљивост – (т</a:t>
            </a:r>
            <a:r>
              <a:rPr lang="en-US" sz="2000" dirty="0" err="1" smtClean="0"/>
              <a:t>ест</a:t>
            </a:r>
            <a:r>
              <a:rPr lang="en-US" sz="2000" dirty="0" smtClean="0"/>
              <a:t> </a:t>
            </a:r>
            <a:r>
              <a:rPr lang="en-US" sz="2000" dirty="0" err="1" smtClean="0"/>
              <a:t>је</a:t>
            </a:r>
            <a:r>
              <a:rPr lang="en-US" sz="2000" b="1" dirty="0" smtClean="0"/>
              <a:t> </a:t>
            </a:r>
            <a:r>
              <a:rPr lang="en-US" sz="2000" dirty="0" err="1" smtClean="0"/>
              <a:t>осетљив</a:t>
            </a:r>
            <a:r>
              <a:rPr lang="en-US" sz="2000" dirty="0" smtClean="0"/>
              <a:t> </a:t>
            </a:r>
            <a:r>
              <a:rPr lang="sr-Cyrl-RS" sz="2000" dirty="0" smtClean="0"/>
              <a:t>или дискриминативан </a:t>
            </a:r>
            <a:r>
              <a:rPr lang="en-US" sz="2000" dirty="0" err="1" smtClean="0"/>
              <a:t>ако</a:t>
            </a:r>
            <a:r>
              <a:rPr lang="en-US" sz="2000" dirty="0" smtClean="0"/>
              <a:t> </a:t>
            </a:r>
            <a:r>
              <a:rPr lang="en-US" sz="2000" dirty="0" err="1" smtClean="0"/>
              <a:t>њиме</a:t>
            </a:r>
            <a:r>
              <a:rPr lang="en-US" sz="2000" dirty="0" smtClean="0"/>
              <a:t> </a:t>
            </a:r>
            <a:r>
              <a:rPr lang="en-US" sz="2000" dirty="0" err="1" smtClean="0"/>
              <a:t>можемо</a:t>
            </a:r>
            <a:r>
              <a:rPr lang="en-US" sz="2000" dirty="0" smtClean="0"/>
              <a:t> </a:t>
            </a:r>
            <a:r>
              <a:rPr lang="en-US" sz="2000" dirty="0" err="1" smtClean="0"/>
              <a:t>измерити</a:t>
            </a:r>
            <a:r>
              <a:rPr lang="en-US" sz="2000" dirty="0" smtClean="0"/>
              <a:t> и </a:t>
            </a:r>
            <a:r>
              <a:rPr lang="en-US" sz="2000" dirty="0" err="1" smtClean="0"/>
              <a:t>мале</a:t>
            </a:r>
            <a:r>
              <a:rPr lang="en-US" sz="2000" dirty="0" smtClean="0"/>
              <a:t> </a:t>
            </a:r>
            <a:r>
              <a:rPr lang="en-US" sz="2000" dirty="0" err="1" smtClean="0"/>
              <a:t>постојеће</a:t>
            </a:r>
            <a:r>
              <a:rPr lang="en-US" sz="2000" dirty="0" smtClean="0"/>
              <a:t> </a:t>
            </a:r>
            <a:r>
              <a:rPr lang="en-US" sz="2000" dirty="0" err="1" smtClean="0"/>
              <a:t>разлике</a:t>
            </a:r>
            <a:r>
              <a:rPr lang="en-US" sz="2000" dirty="0" smtClean="0"/>
              <a:t> </a:t>
            </a:r>
            <a:r>
              <a:rPr lang="en-US" sz="2000" dirty="0" err="1" smtClean="0"/>
              <a:t>између</a:t>
            </a:r>
            <a:r>
              <a:rPr lang="en-US" sz="2000" dirty="0" smtClean="0"/>
              <a:t> </a:t>
            </a:r>
            <a:r>
              <a:rPr lang="en-US" sz="2000" dirty="0" err="1" smtClean="0"/>
              <a:t>испитаника</a:t>
            </a:r>
            <a:r>
              <a:rPr lang="en-US" sz="2000" dirty="0" smtClean="0"/>
              <a:t> у </a:t>
            </a:r>
            <a:r>
              <a:rPr lang="en-US" sz="2000" dirty="0" err="1" smtClean="0"/>
              <a:t>особини</a:t>
            </a:r>
            <a:r>
              <a:rPr lang="en-US" sz="2000" dirty="0" smtClean="0"/>
              <a:t> </a:t>
            </a:r>
            <a:r>
              <a:rPr lang="en-US" sz="2000" dirty="0" err="1" smtClean="0"/>
              <a:t>коју</a:t>
            </a:r>
            <a:r>
              <a:rPr lang="en-US" sz="2000" dirty="0" smtClean="0"/>
              <a:t> </a:t>
            </a:r>
            <a:r>
              <a:rPr lang="en-US" sz="2000" dirty="0" err="1" smtClean="0"/>
              <a:t>меримо</a:t>
            </a:r>
            <a:r>
              <a:rPr lang="sr-Cyrl-RS" sz="2000" dirty="0" smtClean="0"/>
              <a:t>)</a:t>
            </a:r>
            <a:endParaRPr lang="en-US" sz="2000" dirty="0" smtClean="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dirty="0" smtClean="0">
                <a:solidFill>
                  <a:srgbClr val="FF0000"/>
                </a:solidFill>
              </a:rPr>
              <a:t>Мерења у кинезитерапији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Cyrl-RS" sz="2400" dirty="0" smtClean="0"/>
              <a:t>У кинезитерапији се примењују две врсте мерења:</a:t>
            </a:r>
          </a:p>
          <a:p>
            <a:pPr marL="722313">
              <a:buFont typeface="Wingdings" pitchFamily="2" charset="2"/>
              <a:buChar char="ü"/>
            </a:pPr>
            <a:r>
              <a:rPr lang="sr-Cyrl-RS" sz="2400" dirty="0" smtClean="0"/>
              <a:t>Мануелно мерење – субјективно мерење</a:t>
            </a:r>
          </a:p>
          <a:p>
            <a:pPr marL="722313">
              <a:buFont typeface="Wingdings" pitchFamily="2" charset="2"/>
              <a:buChar char="ü"/>
            </a:pPr>
            <a:r>
              <a:rPr lang="sr-Cyrl-RS" sz="2400" dirty="0" smtClean="0"/>
              <a:t>Мерење помоћу мерних инструмената – објективно мерење</a:t>
            </a:r>
            <a:endParaRPr lang="en-US" sz="2400" dirty="0"/>
          </a:p>
        </p:txBody>
      </p:sp>
      <p:pic>
        <p:nvPicPr>
          <p:cNvPr id="21508" name="Picture 4" descr="http://www.idealspine.com/pages/AJCC/AJCC_new/Oct2003/Colloca%2010_03_img_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3" y="4570552"/>
            <a:ext cx="3240360" cy="1990635"/>
          </a:xfrm>
          <a:prstGeom prst="rect">
            <a:avLst/>
          </a:prstGeom>
          <a:noFill/>
        </p:spPr>
      </p:pic>
      <p:pic>
        <p:nvPicPr>
          <p:cNvPr id="21512" name="Picture 8" descr="http://www.idealspine.com/pages/AJCC/AJCC_new/Oct2003/Colloca%2010_03_img_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63888" y="4581128"/>
            <a:ext cx="3481958" cy="1954954"/>
          </a:xfrm>
          <a:prstGeom prst="rect">
            <a:avLst/>
          </a:prstGeom>
          <a:noFill/>
        </p:spPr>
      </p:pic>
      <p:pic>
        <p:nvPicPr>
          <p:cNvPr id="21513" name="Picture 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64288" y="3429000"/>
            <a:ext cx="1808981" cy="31162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Дијагностичке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методе</a:t>
            </a:r>
            <a:r>
              <a:rPr lang="en-US" dirty="0" smtClean="0">
                <a:solidFill>
                  <a:srgbClr val="FF0000"/>
                </a:solidFill>
              </a:rPr>
              <a:t> у КТ</a:t>
            </a:r>
            <a:r>
              <a:rPr lang="sr-Cyrl-RS" dirty="0" smtClean="0">
                <a:solidFill>
                  <a:srgbClr val="FF0000"/>
                </a:solidFill>
              </a:rPr>
              <a:t>Х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600200"/>
            <a:ext cx="8640960" cy="4525963"/>
          </a:xfrm>
        </p:spPr>
        <p:txBody>
          <a:bodyPr/>
          <a:lstStyle/>
          <a:p>
            <a:r>
              <a:rPr lang="en-US" sz="2400" dirty="0" err="1" smtClean="0"/>
              <a:t>метода</a:t>
            </a:r>
            <a:r>
              <a:rPr lang="en-US" sz="2400" dirty="0" smtClean="0"/>
              <a:t> </a:t>
            </a:r>
            <a:r>
              <a:rPr lang="en-US" sz="2400" dirty="0" err="1" smtClean="0"/>
              <a:t>посматрања</a:t>
            </a:r>
            <a:r>
              <a:rPr lang="en-US" sz="2400" dirty="0" smtClean="0"/>
              <a:t> (о</a:t>
            </a:r>
            <a:r>
              <a:rPr lang="sr-Cyrl-RS" sz="2400" dirty="0" smtClean="0"/>
              <a:t>п</a:t>
            </a:r>
            <a:r>
              <a:rPr lang="en-US" sz="2400" dirty="0" err="1" smtClean="0"/>
              <a:t>сервације</a:t>
            </a:r>
            <a:r>
              <a:rPr lang="en-US" sz="2400" dirty="0" smtClean="0"/>
              <a:t>, </a:t>
            </a:r>
            <a:r>
              <a:rPr lang="en-US" sz="2400" dirty="0" err="1" smtClean="0"/>
              <a:t>инспекције</a:t>
            </a:r>
            <a:r>
              <a:rPr lang="en-US" sz="2400" dirty="0" smtClean="0"/>
              <a:t>) </a:t>
            </a:r>
            <a:endParaRPr lang="sr-Cyrl-RS" sz="2400" dirty="0" smtClean="0"/>
          </a:p>
          <a:p>
            <a:r>
              <a:rPr lang="en-US" sz="2400" dirty="0" err="1" smtClean="0"/>
              <a:t>метода</a:t>
            </a:r>
            <a:r>
              <a:rPr lang="en-US" sz="2400" dirty="0" smtClean="0"/>
              <a:t> </a:t>
            </a:r>
            <a:r>
              <a:rPr lang="en-US" sz="2400" dirty="0" err="1" smtClean="0"/>
              <a:t>објективног</a:t>
            </a:r>
            <a:r>
              <a:rPr lang="en-US" sz="2400" dirty="0" smtClean="0"/>
              <a:t> </a:t>
            </a:r>
            <a:r>
              <a:rPr lang="en-US" sz="2400" dirty="0" err="1" smtClean="0"/>
              <a:t>мерења</a:t>
            </a:r>
            <a:r>
              <a:rPr lang="en-US" sz="2400" dirty="0" smtClean="0"/>
              <a:t> </a:t>
            </a:r>
            <a:endParaRPr lang="sr-Cyrl-RS" sz="2400" dirty="0" smtClean="0"/>
          </a:p>
          <a:p>
            <a:endParaRPr lang="sr-Cyrl-RS" sz="2400" dirty="0" smtClean="0"/>
          </a:p>
          <a:p>
            <a:pPr>
              <a:buNone/>
            </a:pPr>
            <a:r>
              <a:rPr lang="sr-Cyrl-RS" sz="2400" dirty="0" smtClean="0"/>
              <a:t>Резултати тестова се анализирају на основу:</a:t>
            </a:r>
          </a:p>
          <a:p>
            <a:pPr>
              <a:buFont typeface="Wingdings" pitchFamily="2" charset="2"/>
              <a:buChar char="§"/>
            </a:pPr>
            <a:r>
              <a:rPr lang="en-US" sz="2400" dirty="0" err="1" smtClean="0"/>
              <a:t>упоређивањ</a:t>
            </a:r>
            <a:r>
              <a:rPr lang="sr-Cyrl-RS" sz="2400" dirty="0" smtClean="0"/>
              <a:t>а</a:t>
            </a:r>
            <a:r>
              <a:rPr lang="en-US" sz="2400" dirty="0" smtClean="0"/>
              <a:t> </a:t>
            </a:r>
            <a:r>
              <a:rPr lang="en-US" sz="2400" dirty="0" err="1" smtClean="0"/>
              <a:t>симетричних</a:t>
            </a:r>
            <a:r>
              <a:rPr lang="en-US" sz="2400" dirty="0" smtClean="0"/>
              <a:t> </a:t>
            </a:r>
            <a:r>
              <a:rPr lang="en-US" sz="2400" dirty="0" err="1" smtClean="0"/>
              <a:t>делова</a:t>
            </a:r>
            <a:r>
              <a:rPr lang="en-US" sz="2400" dirty="0" smtClean="0"/>
              <a:t> </a:t>
            </a:r>
            <a:r>
              <a:rPr lang="en-US" sz="2400" dirty="0" err="1" smtClean="0"/>
              <a:t>тела</a:t>
            </a:r>
            <a:r>
              <a:rPr lang="en-US" sz="2400" dirty="0" smtClean="0"/>
              <a:t> </a:t>
            </a:r>
            <a:endParaRPr lang="sr-Cyrl-RS" sz="2400" dirty="0" smtClean="0"/>
          </a:p>
          <a:p>
            <a:pPr>
              <a:buFont typeface="Wingdings" pitchFamily="2" charset="2"/>
              <a:buChar char="§"/>
            </a:pPr>
            <a:r>
              <a:rPr lang="sr-Cyrl-RS" sz="2400" dirty="0" smtClean="0"/>
              <a:t>у</a:t>
            </a:r>
            <a:r>
              <a:rPr lang="en-US" sz="2400" dirty="0" err="1" smtClean="0"/>
              <a:t>поређивањ</a:t>
            </a:r>
            <a:r>
              <a:rPr lang="sr-Cyrl-RS" sz="2400" dirty="0" smtClean="0"/>
              <a:t>а са</a:t>
            </a:r>
            <a:r>
              <a:rPr lang="en-US" sz="2400" dirty="0" smtClean="0"/>
              <a:t> </a:t>
            </a:r>
            <a:r>
              <a:rPr lang="sr-Cyrl-RS" sz="2400" dirty="0" smtClean="0"/>
              <a:t>“нормалним” вредностима или нормама</a:t>
            </a:r>
            <a:endParaRPr lang="en-US" sz="2400" dirty="0" smtClean="0"/>
          </a:p>
          <a:p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4716016" y="4725144"/>
          <a:ext cx="4208002" cy="1828800"/>
        </p:xfrm>
        <a:graphic>
          <a:graphicData uri="http://schemas.openxmlformats.org/drawingml/2006/table">
            <a:tbl>
              <a:tblPr/>
              <a:tblGrid>
                <a:gridCol w="2103642"/>
                <a:gridCol w="2104360"/>
              </a:tblGrid>
              <a:tr h="56159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r-Cyrl-CS" sz="2000" dirty="0" smtClean="0">
                          <a:latin typeface="Times New Roman"/>
                          <a:ea typeface="Times New Roman"/>
                          <a:cs typeface="Times New Roman"/>
                        </a:rPr>
                        <a:t>Телесни статус испитаника</a:t>
                      </a:r>
                      <a:endParaRPr lang="sr-Latn-CS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10">
                      <a:fgClr>
                        <a:srgbClr val="FFFFFF"/>
                      </a:fgClr>
                      <a:bgClr>
                        <a:srgbClr val="E5E5E5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r-Cyrl-CS" sz="2000" dirty="0" smtClean="0">
                          <a:latin typeface="Times New Roman"/>
                          <a:ea typeface="Times New Roman"/>
                          <a:cs typeface="Times New Roman"/>
                        </a:rPr>
                        <a:t>БМИ</a:t>
                      </a:r>
                      <a:endParaRPr lang="sr-Latn-CS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10">
                      <a:fgClr>
                        <a:srgbClr val="FFFFFF"/>
                      </a:fgClr>
                      <a:bgClr>
                        <a:srgbClr val="E5E5E5"/>
                      </a:bgClr>
                    </a:pattFill>
                  </a:tcPr>
                </a:tc>
              </a:tr>
              <a:tr h="280797">
                <a:tc>
                  <a:txBody>
                    <a:bodyPr/>
                    <a:lstStyle/>
                    <a:p>
                      <a:pPr marL="270510">
                        <a:spcAft>
                          <a:spcPts val="0"/>
                        </a:spcAft>
                      </a:pPr>
                      <a:r>
                        <a:rPr lang="sr-Cyrl-CS" sz="20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Потхрањени</a:t>
                      </a:r>
                      <a:endParaRPr lang="sr-Latn-CS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latin typeface="Times New Roman"/>
                          <a:ea typeface="Times New Roman"/>
                          <a:cs typeface="Times New Roman"/>
                        </a:rPr>
                        <a:t>&lt;18.5</a:t>
                      </a:r>
                      <a:endParaRPr lang="sr-Latn-CS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0797">
                <a:tc>
                  <a:txBody>
                    <a:bodyPr/>
                    <a:lstStyle/>
                    <a:p>
                      <a:pPr marL="270510">
                        <a:spcAft>
                          <a:spcPts val="0"/>
                        </a:spcAft>
                      </a:pPr>
                      <a:r>
                        <a:rPr lang="sr-Cyrl-CS" sz="20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Здрави</a:t>
                      </a:r>
                      <a:endParaRPr lang="sr-Latn-CS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latin typeface="Times New Roman"/>
                          <a:ea typeface="Times New Roman"/>
                          <a:cs typeface="Times New Roman"/>
                        </a:rPr>
                        <a:t>18.5-25</a:t>
                      </a:r>
                      <a:endParaRPr lang="sr-Latn-CS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</a:tr>
              <a:tr h="280797">
                <a:tc>
                  <a:txBody>
                    <a:bodyPr/>
                    <a:lstStyle/>
                    <a:p>
                      <a:pPr marL="270510">
                        <a:spcAft>
                          <a:spcPts val="0"/>
                        </a:spcAft>
                      </a:pPr>
                      <a:r>
                        <a:rPr lang="sr-Cyrl-CS" sz="20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Преухрањени</a:t>
                      </a:r>
                      <a:endParaRPr lang="sr-Latn-CS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latin typeface="Times New Roman"/>
                          <a:ea typeface="Times New Roman"/>
                          <a:cs typeface="Times New Roman"/>
                        </a:rPr>
                        <a:t>25-30</a:t>
                      </a:r>
                      <a:endParaRPr lang="sr-Latn-CS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0797">
                <a:tc>
                  <a:txBody>
                    <a:bodyPr/>
                    <a:lstStyle/>
                    <a:p>
                      <a:pPr marL="270510">
                        <a:spcAft>
                          <a:spcPts val="0"/>
                        </a:spcAft>
                      </a:pPr>
                      <a:r>
                        <a:rPr lang="sr-Cyrl-CS" sz="20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Гојазни</a:t>
                      </a:r>
                      <a:endParaRPr lang="sr-Latn-CS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latin typeface="Times New Roman"/>
                          <a:ea typeface="Times New Roman"/>
                          <a:cs typeface="Times New Roman"/>
                        </a:rPr>
                        <a:t>&gt;30</a:t>
                      </a:r>
                      <a:endParaRPr lang="sr-Latn-CS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</a:tr>
            </a:tbl>
          </a:graphicData>
        </a:graphic>
      </p:graphicFrame>
      <p:pic>
        <p:nvPicPr>
          <p:cNvPr id="20481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4412357"/>
            <a:ext cx="3694029" cy="2445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0"/>
            <a:ext cx="8686800" cy="1143000"/>
          </a:xfrm>
        </p:spPr>
        <p:txBody>
          <a:bodyPr>
            <a:normAutofit fontScale="90000"/>
          </a:bodyPr>
          <a:lstStyle/>
          <a:p>
            <a:r>
              <a:rPr lang="sr-Cyrl-RS" dirty="0" smtClean="0">
                <a:solidFill>
                  <a:srgbClr val="FF0000"/>
                </a:solidFill>
              </a:rPr>
              <a:t>Дејство кретања на органске системе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340768"/>
            <a:ext cx="8892480" cy="5517232"/>
          </a:xfrm>
        </p:spPr>
        <p:txBody>
          <a:bodyPr>
            <a:normAutofit/>
          </a:bodyPr>
          <a:lstStyle/>
          <a:p>
            <a:r>
              <a:rPr lang="sr-Cyrl-RS" sz="2400" dirty="0" smtClean="0"/>
              <a:t>Дигестивни систем: побољшање варења, боља ресорпција хранљивих материја...</a:t>
            </a:r>
          </a:p>
          <a:p>
            <a:r>
              <a:rPr lang="sr-Cyrl-RS" sz="2400" dirty="0" smtClean="0"/>
              <a:t>Ендокрини систем: регулисање нивоа хормона који утичу на све процесе у организму, метаболизам...</a:t>
            </a:r>
          </a:p>
          <a:p>
            <a:r>
              <a:rPr lang="sr-Cyrl-RS" sz="2400" dirty="0" smtClean="0"/>
              <a:t>Психичко стање: побољшање расположења, отклањање суморности, безнађа, давање наде у брже оздрављење, побољшање сна...</a:t>
            </a:r>
            <a:endParaRPr lang="en-US" sz="2400" dirty="0" smtClean="0"/>
          </a:p>
          <a:p>
            <a:endParaRPr lang="sr-Cyrl-RS" sz="2400" dirty="0" smtClean="0"/>
          </a:p>
          <a:p>
            <a:pPr>
              <a:buFont typeface="Courier New" panose="02070309020205020404" pitchFamily="49" charset="0"/>
              <a:buChar char="o"/>
            </a:pPr>
            <a:r>
              <a:rPr lang="sr-Cyrl-RS" sz="2400" dirty="0" smtClean="0"/>
              <a:t>Спречавање настанка и развоја декубиталних рана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sr-Cyrl-RS" sz="2400" dirty="0" smtClean="0"/>
              <a:t>Јачање имунитета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sr-Cyrl-RS" sz="2400" dirty="0" smtClean="0"/>
              <a:t>Профилактички ефекат на сва човекова чула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119054810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err="1" smtClean="0">
                <a:solidFill>
                  <a:srgbClr val="FF0000"/>
                </a:solidFill>
              </a:rPr>
              <a:t>Дијагностичке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методе</a:t>
            </a:r>
            <a:r>
              <a:rPr lang="en-US" dirty="0" smtClean="0">
                <a:solidFill>
                  <a:srgbClr val="FF0000"/>
                </a:solidFill>
              </a:rPr>
              <a:t> у КТ</a:t>
            </a:r>
            <a:r>
              <a:rPr lang="sr-Cyrl-RS" dirty="0" smtClean="0">
                <a:solidFill>
                  <a:srgbClr val="FF0000"/>
                </a:solidFill>
              </a:rPr>
              <a:t>Х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980728"/>
            <a:ext cx="8640960" cy="5760640"/>
          </a:xfrm>
        </p:spPr>
        <p:txBody>
          <a:bodyPr>
            <a:normAutofit/>
          </a:bodyPr>
          <a:lstStyle/>
          <a:p>
            <a:r>
              <a:rPr lang="sr-Cyrl-RS" sz="2400" dirty="0" smtClean="0"/>
              <a:t>У циљу доброг планирања кинезитерапијског програма на почетку треба извршити:</a:t>
            </a:r>
          </a:p>
          <a:p>
            <a:endParaRPr lang="sr-Cyrl-RS" sz="1000" dirty="0" smtClean="0"/>
          </a:p>
          <a:p>
            <a:pPr marL="898525">
              <a:buFont typeface="Wingdings" pitchFamily="2" charset="2"/>
              <a:buChar char="ü"/>
            </a:pPr>
            <a:r>
              <a:rPr lang="sr-Cyrl-RS" sz="2400" dirty="0" smtClean="0"/>
              <a:t>Антропоскопију</a:t>
            </a:r>
          </a:p>
          <a:p>
            <a:pPr marL="898525">
              <a:buFont typeface="Wingdings" pitchFamily="2" charset="2"/>
              <a:buChar char="ü"/>
            </a:pPr>
            <a:r>
              <a:rPr lang="sr-Cyrl-RS" sz="2400" dirty="0" smtClean="0"/>
              <a:t>Антропометрију  (обими, дужине)</a:t>
            </a:r>
          </a:p>
          <a:p>
            <a:pPr marL="898525">
              <a:buFont typeface="Wingdings" pitchFamily="2" charset="2"/>
              <a:buChar char="ü"/>
            </a:pPr>
            <a:r>
              <a:rPr lang="sr-Cyrl-RS" sz="2400" dirty="0" smtClean="0"/>
              <a:t>Мерење обима покрета у зглобовима</a:t>
            </a:r>
          </a:p>
          <a:p>
            <a:pPr marL="898525">
              <a:buFont typeface="Wingdings" pitchFamily="2" charset="2"/>
              <a:buChar char="ü"/>
            </a:pPr>
            <a:r>
              <a:rPr lang="sr-Cyrl-RS" sz="2400" dirty="0" smtClean="0"/>
              <a:t>Мерење мишићне силе</a:t>
            </a:r>
          </a:p>
          <a:p>
            <a:pPr marL="898525">
              <a:buFont typeface="Wingdings" pitchFamily="2" charset="2"/>
              <a:buChar char="ü"/>
            </a:pPr>
            <a:r>
              <a:rPr lang="sr-Cyrl-RS" sz="2400" dirty="0" smtClean="0"/>
              <a:t>Функционално тестирање (ергометрија, спирометрија)</a:t>
            </a:r>
          </a:p>
          <a:p>
            <a:pPr marL="898525">
              <a:buFont typeface="Wingdings" pitchFamily="2" charset="2"/>
              <a:buChar char="ü"/>
            </a:pPr>
            <a:r>
              <a:rPr lang="sr-Cyrl-RS" sz="2400" dirty="0" smtClean="0"/>
              <a:t>Специјалне тестове</a:t>
            </a:r>
          </a:p>
        </p:txBody>
      </p:sp>
      <p:pic>
        <p:nvPicPr>
          <p:cNvPr id="19458" name="Picture 2" descr="http://www.nutriticon.si/iimg/152/ima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4797152"/>
            <a:ext cx="1174440" cy="1879104"/>
          </a:xfrm>
          <a:prstGeom prst="rect">
            <a:avLst/>
          </a:prstGeom>
          <a:noFill/>
        </p:spPr>
      </p:pic>
      <p:pic>
        <p:nvPicPr>
          <p:cNvPr id="19460" name="Picture 4" descr="https://encrypted-tbn3.gstatic.com/images?q=tbn:ANd9GcReN4WM-DuabayPU_RlkeftP60qtp5oO14BKS5T9wlAyVOXeuhi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35696" y="4869160"/>
            <a:ext cx="2393843" cy="1795382"/>
          </a:xfrm>
          <a:prstGeom prst="rect">
            <a:avLst/>
          </a:prstGeom>
          <a:noFill/>
        </p:spPr>
      </p:pic>
      <p:pic>
        <p:nvPicPr>
          <p:cNvPr id="19462" name="Picture 6" descr="https://encrypted-tbn1.gstatic.com/images?q=tbn:ANd9GcREmwI02L-vI3kGtNaa8_lxGjB3NuUXkCvHXnm1uif6mw8CEdXW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427984" y="4869160"/>
            <a:ext cx="2724133" cy="1813252"/>
          </a:xfrm>
          <a:prstGeom prst="rect">
            <a:avLst/>
          </a:prstGeom>
          <a:noFill/>
        </p:spPr>
      </p:pic>
      <p:pic>
        <p:nvPicPr>
          <p:cNvPr id="19468" name="Picture 12" descr="Ergometrie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469602" y="4149080"/>
            <a:ext cx="1438902" cy="25694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dirty="0" smtClean="0">
                <a:solidFill>
                  <a:srgbClr val="FF0000"/>
                </a:solidFill>
              </a:rPr>
              <a:t>Мерење мишићне силе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600200"/>
            <a:ext cx="8784976" cy="4525963"/>
          </a:xfrm>
        </p:spPr>
        <p:txBody>
          <a:bodyPr>
            <a:normAutofit/>
          </a:bodyPr>
          <a:lstStyle/>
          <a:p>
            <a:r>
              <a:rPr lang="sr-Cyrl-RS" sz="2400" dirty="0" smtClean="0"/>
              <a:t>Код мерење мишићне активности служимо се:</a:t>
            </a:r>
          </a:p>
          <a:p>
            <a:pPr marL="625475">
              <a:buFont typeface="Wingdings" pitchFamily="2" charset="2"/>
              <a:buChar char="ü"/>
            </a:pPr>
            <a:r>
              <a:rPr lang="sr-Cyrl-RS" sz="2400" dirty="0" smtClean="0"/>
              <a:t>Динамометрима – за мерење мишићне силе</a:t>
            </a:r>
          </a:p>
          <a:p>
            <a:pPr marL="625475">
              <a:buFont typeface="Wingdings" pitchFamily="2" charset="2"/>
              <a:buChar char="ü"/>
            </a:pPr>
            <a:r>
              <a:rPr lang="sr-Cyrl-RS" sz="2400" dirty="0" smtClean="0"/>
              <a:t>Електромиографом – за </a:t>
            </a:r>
            <a:r>
              <a:rPr lang="sr-Latn-CS" sz="2400" dirty="0" smtClean="0"/>
              <a:t>регистрациј</a:t>
            </a:r>
            <a:r>
              <a:rPr lang="sr-Cyrl-RS" sz="2400" dirty="0" smtClean="0"/>
              <a:t>у</a:t>
            </a:r>
            <a:r>
              <a:rPr lang="sr-Latn-CS" sz="2400" dirty="0" smtClean="0"/>
              <a:t> електричне активности у мишићу</a:t>
            </a:r>
            <a:endParaRPr lang="sr-Cyrl-RS" sz="2400" dirty="0" smtClean="0"/>
          </a:p>
          <a:p>
            <a:pPr marL="625475">
              <a:buFont typeface="Wingdings" pitchFamily="2" charset="2"/>
              <a:buChar char="ü"/>
            </a:pPr>
            <a:r>
              <a:rPr lang="sr-Cyrl-RS" sz="2400" dirty="0" smtClean="0"/>
              <a:t>Мишићним тестовима – практични задаци за чију могућност извођења и савладавања постоји одређени начин вредновања</a:t>
            </a:r>
            <a:endParaRPr lang="en-US" sz="2400" dirty="0"/>
          </a:p>
        </p:txBody>
      </p:sp>
      <p:pic>
        <p:nvPicPr>
          <p:cNvPr id="18434" name="Picture 2" descr="https://encrypted-tbn1.gstatic.com/images?q=tbn:ANd9GcQ0hYtoZ9P4OQuX9u-vnPWARhKGjX7XkD5vbGeeWvYgkRNtUd4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95736" y="4797152"/>
            <a:ext cx="2147512" cy="1612430"/>
          </a:xfrm>
          <a:prstGeom prst="rect">
            <a:avLst/>
          </a:prstGeom>
          <a:noFill/>
        </p:spPr>
      </p:pic>
      <p:sp>
        <p:nvSpPr>
          <p:cNvPr id="18436" name="AutoShape 4" descr="data:image/jpeg;base64,/9j/4AAQSkZJRgABAQAAAQABAAD/2wCEAAkGBxQSEhUUExQWFhQXFxQbFxcYGRoYHBoeFx0YGBcdHRwYHCggGRslHxcbITEhJSorLi4vFyAzODMtNygtLiwBCgoKDg0OGRAQFywkHhwsLCssLCwsLCwsLCwsLCwsLCwrLCwsLCwsLCwrLCwsLCwsLCw3LDcsKyssKywsKywrK//AABEIAJsAeAMBIgACEQEDEQH/xAAcAAEAAgIDAQAAAAAAAAAAAAAABQYEBwECAwj/xAA/EAACAQIDBQUFBAgGAwAAAAABAgADEQQSIQUGMUFREyJhcZEHMoGhsUJSwdEVIzNicoKy4RRDkpPw8RYkU//EABgBAQADAQAAAAAAAAAAAAAAAAABAgME/8QAHxEBAQACAgMBAQEAAAAAAAAAAAECEQMxEhMhURRB/9oADAMBAAIRAxEAPwDeBiDEBETyxVdaaM7GyqCSfAawI/be20wwFwWdvdprxP5DxlXxu1cbUt31w4N7KgDNpx7zDX0nfZyM4OKcZqtU3AJtkTkB8JlO2Zlv3Qb5dNTbjqeGhm+OEnau1YrYrGLwxVVr3twU6cbXBU/KQ2M342ngz2hdMTRB7wdMjLysxXUeYHwl1fQC9wxuMp1+Y4SF2js8PmsvEEZeN7cQR5af9SfCUlWrcbfrD7TQ9ndKq2z0mNyPEH7S+NvO0tc+T65q7MxoeiSGpkMh+8jahT1BGk+n939qrisPTrp7rqD5X5TCzSyRiIkBERAREQBiDEBILfU/+o4+8UX4Ei8nZD72YcvhamXUrZgP4Tc/ISZ2IbaTle6AMgCjx5cukxkZmRmRyozDS17X00vw8p7YmqaqK6WKsoa9+Y5WkZTw5qMbN3FOZtctzyAPhxJ8p01R4bvYWq3a1K9Qs7ErZGuAF4WtzkhRI7RSoIHdPe0OhsfOewprSXIq5RoBk71r87cph4ivlYMTmAIF+FwupPrES1v7XMIEr0SBxp1Af5X0+TTY3sNxJbAZT9h2A9TNV+07aoq4lB9xNfNyWP4TbvsYwBpbPUkWLnN66/jOfPtZfYiJUIiICIiAMQYgJwROYgUXEUzgXak37ByTSfkhPFTPWmgKWB0OgsMwte5+JlvxOHWopVwGU8QdZVMfuwlAF6dbskvwbUeQvNcc5flRpjviAqt2nHW5HMDhfhbT0lL27t1aadq57gBCDgah6KOnj436SX2pQp1UJFYkr+5ccQPdOjH6XnXYns8oYtu1xNWpVK6AOeXHRRYAfCWuWp8Gst0N3K21MVmYEoWvUbkf3R4cvKfTuAwi0qaovBQBPLZeyqWHULSQKB0EzZgkiIgIiICIiAM86tZVF2IA6mekre9LkVKV/ds3rcfhLYzd0i3TNr7y4VDZqyg9Nbysf+ZWLN2l7ONOQXXl6SE3+xOHVENQNnIYKKfvED8ASOPWV/8ASuHz1CmGdhl1udD7pCgHhwbXxmsxxnxHbZjb2CrUVaB0uASy8zw58Jj4DF08XVdalzUUkDXTTQ2HKVzdnFZ2pWpdmO73b3ta+l+eky90MfUfE1AVCpTqVRmsdddNesvcZjPiO01tDY2Q5qZK9bSNODqZg2c5hwN9RLBtXaA4Lqdb+HSV3E49h0Al8bdfULzsfGGrTBPvDRvMTOkHulRYUczcXN7fSTk4720hERICIiAiIgDMXH4Fay5W+B5jymUYgVl9zKLG7lmOnHlbhaVnF4ZaLlHAVvqORHUTZZmsN+sKa2OKg37iX/dGstOXw+1Mx8rp64auqup0sJXd4tqNhSCxORicrKSAT91hyMlcLu9Vpj3g48dG/IzAqAdqvbUy9FTcroLEcCQRraX/AKJlNxM4tVkbvYmpVQFv1ZfWx1PrzlgGyCHU5sxGovqPSdcTt6hVQLTFwO9lAu2g8OAmNg9q5yHHC2k48+TO/bW8wmulxwG02BCVQBewVl0B8COUmZTqrFqRbmACPhrLbQfMqnqAZfjytn1jnNV6RETRQiIgIiIAxBiBHbxYxqOGq1F95UJHn1mn9j40rUZnzOWNydSb+NtZuLbuJp0qFR6ovTCnMOt9LfG80tsbFhXtqD9m/wBPHSY8ro4V4w20ASMpv1F5m1qFKqLkAHn1kbiK6u4JphhYeBHkRrM39Hq4slRx4NY+hIvMOul7EfsjdlUrCrQzZR3SDYi3Kx46TjCYVQ7rlCgMdOupOv5SRweCqK2VKzBV1YaWOuovx18JiX/XP/FOi25YTf8AinWV0nVAyW8JHPvxh8FQXti7MpKkIhcqBzNuAnqKhkLtHCo1J2YaZXv5WMp5eJcZl2tm7++mCxiF6NdLA2Ic5GB8VaxksdpUf/rT/wBa/nPnb2QYUO2IDC4yUD83myRsinyQegls+XxutKY8cs3te223hxxr0v8AcX85h1968Iv+crHol3/pBlS/QyjkPSe1HZS9BK+6/i3qn6lq+/NIfs6VV/gFHzN/lExKeCUcBEr7ck+vBdzEGJ1OdHbw4PtsNVp82RreY1HzE1HuoabOS4B0Fgf7zdjCaFx2y2oYhqTXRlawI6E90+IImPK34b3F+FGmD3cyX5rqPQzLTB1G92pTPmpB+sg8LSqJYCsGH76/kZNpRq5bl6YHUA3+sx00rxobKqs2YVgAGTOLWDC97cf+XmLig3atlGhY2kh+j1FSke31zBimnfy6+gE7oQy35m/zm9muNnLvNiUmy6tp9T8JH7drqmErueApv9D+M77SBB7vEcTNfe0XeBhRGHGmZu+fBbGw+V/hMcftaZfJtn+xrCBaeIqHgWpIP5AzH+sTZSESs+z/AGSaGDpK2jMM7DoX1+lpawwHCM/uSuPyBScBdZyaoJnHayqXdUicf4gcokn1ajEGJ2OUkFvFuvRxli4IdRYOpsbdD1EmqtUKLsQAOJJsPUyo7e3yUAphu8x/zOQ8vvH5SZhcjelTxuEqYeu1JavahbamwN+YNumkmstWnhjVZxa9lS1yfiJD4Shrc3JPE8yTPfauP7qpxVDw6tyE2/mw/E3ly6e2yKrGpXrub9lTyjoGbSw+fpMikcVYZKDW0sTOmBo2Whh+dR89Q9egmx1FhaZ8+Mt0YZ2fVMwm7Fd+9UcIT9kC9poj2gFVx9VFJqpQIVieBNwXBtwF+78J9VsbC8+Z91NjHFbP2nin1cqzDzU9ofmT6TKYyJuVrZG7lPF4zDU8RTanZwDl1FjzEy32dj140gfJpj+wLFlsAUP2HYfC9x9Zs6VvHitOTKNX1Fxq8cO/wtMapjsSOOHqj+W/0m2ZwRIvFE+2tPVNvVF40qo/kb8om3moqeKj0iR6oe6/j0nBmJtPaK0VBOpJso6/2lO3k31xGHsVoIFIJzMxYG1tNLWPh46Xm8xtZMXbmJNau4Y5grMFHIWNvK8wqWHQsARa5AuPGQhr1nqOxBVmBe4vlF+9ax0uR625WgbSqpUpK6oAx1JbUEE8Brm0BJF9J2Y5Tx0pYsy4fMzU6RGZdGN+HkOM4w+xSj/rBcZbqeQIOtx5fSVnZG3cP/is6Vs9WpUFgnD3ef3hodfGbO2lWVVubaSPNFitYqjazAkNxBHEHlLVu1tg1gUe3aLzGmYdfOUfG7Q8dJV8f7QWwVVhh0WpVy2u1yq38FN2bwuJHNJ47qcW8dr4gU6FVzwWnUb0UmaP9m2NWhsTHNUIAZXVL/bZ1yhVHMk8hMDGYzb20UKuKvZuNVULTUg8iB3vWWfcn2aVy9OpjXJWn+zpfZXxt18ZyLp/2Kbu1cJhG7UWZzmt05W+U2LOtKmFAA0AnaAiIgIiIFd3ww7FadQAkIWuBro1tfl85r7e3atfskpYZc1QtmJtfIE1B6XzWAHPXjabiZQdDwmNRwNNSSEUHyl5nrHSNPn5dg7TqBGcui5QNBwUCwuBxYi/lecYPdFipSpVKXJ1vcgNox14Hxn0VlHSY9fZ9J/eRT8JEzk7g1NutuAKVsRQHaMNFzm3DoAOcmsVsnH1+7lCjmSfwmxqNMKLKAB0E7yZyWdGmvH9m3aqe0rurW0KEaHrqLfKeW6fsoo4Wo1Sq5rNe4LAafAaDzmyIkZZW9pdKdIKLAAATvESoREQEREBERA//9k=">
            <a:hlinkClick r:id="rId4"/>
          </p:cNvPr>
          <p:cNvSpPr>
            <a:spLocks noChangeAspect="1" noChangeArrowheads="1"/>
          </p:cNvSpPr>
          <p:nvPr/>
        </p:nvSpPr>
        <p:spPr bwMode="auto">
          <a:xfrm>
            <a:off x="42863" y="-884238"/>
            <a:ext cx="1428750" cy="18478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438" name="AutoShape 6" descr="data:image/jpeg;base64,/9j/4AAQSkZJRgABAQAAAQABAAD/2wCEAAkGBxQSEhUUExQWFhQXFxQbFxcYGRoYHBoeFx0YGBcdHRwYHCggGRslHxcbITEhJSorLi4vFyAzODMtNygtLiwBCgoKDg0OGRAQFywkHhwsLCssLCwsLCwsLCwsLCwsLCwrLCwsLCwsLCwrLCwsLCwsLCw3LDcsKyssKywsKywrK//AABEIAJsAeAMBIgACEQEDEQH/xAAcAAEAAgIDAQAAAAAAAAAAAAAABQYEBwECAwj/xAA/EAACAQIDBQUFBAgGAwAAAAABAgADEQQSIQUGMUFREyJhcZEHMoGhsUJSwdEVIzNicoKy4RRDkpPw8RYkU//EABgBAQADAQAAAAAAAAAAAAAAAAABAgME/8QAHxEBAQACAgMBAQEAAAAAAAAAAAECEQMxEhMhURRB/9oADAMBAAIRAxEAPwDeBiDEBETyxVdaaM7GyqCSfAawI/be20wwFwWdvdprxP5DxlXxu1cbUt31w4N7KgDNpx7zDX0nfZyM4OKcZqtU3AJtkTkB8JlO2Zlv3Qb5dNTbjqeGhm+OEnau1YrYrGLwxVVr3twU6cbXBU/KQ2M342ngz2hdMTRB7wdMjLysxXUeYHwl1fQC9wxuMp1+Y4SF2js8PmsvEEZeN7cQR5af9SfCUlWrcbfrD7TQ9ndKq2z0mNyPEH7S+NvO0tc+T65q7MxoeiSGpkMh+8jahT1BGk+n939qrisPTrp7rqD5X5TCzSyRiIkBERAREQBiDEBILfU/+o4+8UX4Ei8nZD72YcvhamXUrZgP4Tc/ISZ2IbaTle6AMgCjx5cukxkZmRmRyozDS17X00vw8p7YmqaqK6WKsoa9+Y5WkZTw5qMbN3FOZtctzyAPhxJ8p01R4bvYWq3a1K9Qs7ErZGuAF4WtzkhRI7RSoIHdPe0OhsfOewprSXIq5RoBk71r87cph4ivlYMTmAIF+FwupPrES1v7XMIEr0SBxp1Af5X0+TTY3sNxJbAZT9h2A9TNV+07aoq4lB9xNfNyWP4TbvsYwBpbPUkWLnN66/jOfPtZfYiJUIiICIiAMQYgJwROYgUXEUzgXak37ByTSfkhPFTPWmgKWB0OgsMwte5+JlvxOHWopVwGU8QdZVMfuwlAF6dbskvwbUeQvNcc5flRpjviAqt2nHW5HMDhfhbT0lL27t1aadq57gBCDgah6KOnj436SX2pQp1UJFYkr+5ccQPdOjH6XnXYns8oYtu1xNWpVK6AOeXHRRYAfCWuWp8Gst0N3K21MVmYEoWvUbkf3R4cvKfTuAwi0qaovBQBPLZeyqWHULSQKB0EzZgkiIgIiICIiAM86tZVF2IA6mekre9LkVKV/ds3rcfhLYzd0i3TNr7y4VDZqyg9Nbysf+ZWLN2l7ONOQXXl6SE3+xOHVENQNnIYKKfvED8ASOPWV/8ASuHz1CmGdhl1udD7pCgHhwbXxmsxxnxHbZjb2CrUVaB0uASy8zw58Jj4DF08XVdalzUUkDXTTQ2HKVzdnFZ2pWpdmO73b3ta+l+eky90MfUfE1AVCpTqVRmsdddNesvcZjPiO01tDY2Q5qZK9bSNODqZg2c5hwN9RLBtXaA4Lqdb+HSV3E49h0Al8bdfULzsfGGrTBPvDRvMTOkHulRYUczcXN7fSTk4720hERICIiAiIgDMXH4Fay5W+B5jymUYgVl9zKLG7lmOnHlbhaVnF4ZaLlHAVvqORHUTZZmsN+sKa2OKg37iX/dGstOXw+1Mx8rp64auqup0sJXd4tqNhSCxORicrKSAT91hyMlcLu9Vpj3g48dG/IzAqAdqvbUy9FTcroLEcCQRraX/AKJlNxM4tVkbvYmpVQFv1ZfWx1PrzlgGyCHU5sxGovqPSdcTt6hVQLTFwO9lAu2g8OAmNg9q5yHHC2k48+TO/bW8wmulxwG02BCVQBewVl0B8COUmZTqrFqRbmACPhrLbQfMqnqAZfjytn1jnNV6RETRQiIgIiIAxBiBHbxYxqOGq1F95UJHn1mn9j40rUZnzOWNydSb+NtZuLbuJp0qFR6ovTCnMOt9LfG80tsbFhXtqD9m/wBPHSY8ro4V4w20ASMpv1F5m1qFKqLkAHn1kbiK6u4JphhYeBHkRrM39Hq4slRx4NY+hIvMOul7EfsjdlUrCrQzZR3SDYi3Kx46TjCYVQ7rlCgMdOupOv5SRweCqK2VKzBV1YaWOuovx18JiX/XP/FOi25YTf8AinWV0nVAyW8JHPvxh8FQXti7MpKkIhcqBzNuAnqKhkLtHCo1J2YaZXv5WMp5eJcZl2tm7++mCxiF6NdLA2Ic5GB8VaxksdpUf/rT/wBa/nPnb2QYUO2IDC4yUD83myRsinyQegls+XxutKY8cs3te223hxxr0v8AcX85h1968Iv+crHol3/pBlS/QyjkPSe1HZS9BK+6/i3qn6lq+/NIfs6VV/gFHzN/lExKeCUcBEr7ck+vBdzEGJ1OdHbw4PtsNVp82RreY1HzE1HuoabOS4B0Fgf7zdjCaFx2y2oYhqTXRlawI6E90+IImPK34b3F+FGmD3cyX5rqPQzLTB1G92pTPmpB+sg8LSqJYCsGH76/kZNpRq5bl6YHUA3+sx00rxobKqs2YVgAGTOLWDC97cf+XmLig3atlGhY2kh+j1FSke31zBimnfy6+gE7oQy35m/zm9muNnLvNiUmy6tp9T8JH7drqmErueApv9D+M77SBB7vEcTNfe0XeBhRGHGmZu+fBbGw+V/hMcftaZfJtn+xrCBaeIqHgWpIP5AzH+sTZSESs+z/AGSaGDpK2jMM7DoX1+lpawwHCM/uSuPyBScBdZyaoJnHayqXdUicf4gcokn1ajEGJ2OUkFvFuvRxli4IdRYOpsbdD1EmqtUKLsQAOJJsPUyo7e3yUAphu8x/zOQ8vvH5SZhcjelTxuEqYeu1JavahbamwN+YNumkmstWnhjVZxa9lS1yfiJD4Shrc3JPE8yTPfauP7qpxVDw6tyE2/mw/E3ly6e2yKrGpXrub9lTyjoGbSw+fpMikcVYZKDW0sTOmBo2Whh+dR89Q9egmx1FhaZ8+Mt0YZ2fVMwm7Fd+9UcIT9kC9poj2gFVx9VFJqpQIVieBNwXBtwF+78J9VsbC8+Z91NjHFbP2nin1cqzDzU9ofmT6TKYyJuVrZG7lPF4zDU8RTanZwDl1FjzEy32dj140gfJpj+wLFlsAUP2HYfC9x9Zs6VvHitOTKNX1Fxq8cO/wtMapjsSOOHqj+W/0m2ZwRIvFE+2tPVNvVF40qo/kb8om3moqeKj0iR6oe6/j0nBmJtPaK0VBOpJso6/2lO3k31xGHsVoIFIJzMxYG1tNLWPh46Xm8xtZMXbmJNau4Y5grMFHIWNvK8wqWHQsARa5AuPGQhr1nqOxBVmBe4vlF+9ax0uR625WgbSqpUpK6oAx1JbUEE8Brm0BJF9J2Y5Tx0pYsy4fMzU6RGZdGN+HkOM4w+xSj/rBcZbqeQIOtx5fSVnZG3cP/is6Vs9WpUFgnD3ef3hodfGbO2lWVVubaSPNFitYqjazAkNxBHEHlLVu1tg1gUe3aLzGmYdfOUfG7Q8dJV8f7QWwVVhh0WpVy2u1yq38FN2bwuJHNJ47qcW8dr4gU6FVzwWnUb0UmaP9m2NWhsTHNUIAZXVL/bZ1yhVHMk8hMDGYzb20UKuKvZuNVULTUg8iB3vWWfcn2aVy9OpjXJWn+zpfZXxt18ZyLp/2Kbu1cJhG7UWZzmt05W+U2LOtKmFAA0AnaAiIgIiIFd3ww7FadQAkIWuBro1tfl85r7e3atfskpYZc1QtmJtfIE1B6XzWAHPXjabiZQdDwmNRwNNSSEUHyl5nrHSNPn5dg7TqBGcui5QNBwUCwuBxYi/lecYPdFipSpVKXJ1vcgNox14Hxn0VlHSY9fZ9J/eRT8JEzk7g1NutuAKVsRQHaMNFzm3DoAOcmsVsnH1+7lCjmSfwmxqNMKLKAB0E7yZyWdGmvH9m3aqe0rurW0KEaHrqLfKeW6fsoo4Wo1Sq5rNe4LAafAaDzmyIkZZW9pdKdIKLAAATvESoREQEREBERA//9k=">
            <a:hlinkClick r:id="rId4"/>
          </p:cNvPr>
          <p:cNvSpPr>
            <a:spLocks noChangeAspect="1" noChangeArrowheads="1"/>
          </p:cNvSpPr>
          <p:nvPr/>
        </p:nvSpPr>
        <p:spPr bwMode="auto">
          <a:xfrm>
            <a:off x="42863" y="-884238"/>
            <a:ext cx="1428750" cy="18478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8440" name="Picture 8" descr="Picture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9512" y="4941168"/>
            <a:ext cx="1872208" cy="1338787"/>
          </a:xfrm>
          <a:prstGeom prst="rect">
            <a:avLst/>
          </a:prstGeom>
          <a:noFill/>
        </p:spPr>
      </p:pic>
      <p:pic>
        <p:nvPicPr>
          <p:cNvPr id="18442" name="Picture 10" descr="Picture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450576" y="4869160"/>
            <a:ext cx="1350150" cy="1601342"/>
          </a:xfrm>
          <a:prstGeom prst="rect">
            <a:avLst/>
          </a:prstGeom>
          <a:noFill/>
        </p:spPr>
      </p:pic>
      <p:pic>
        <p:nvPicPr>
          <p:cNvPr id="18448" name="Picture 16" descr="https://encrypted-tbn0.gstatic.com/images?q=tbn:ANd9GcTydp_i2hfxlr6OaVQloeZOMRye-ODHR2hWJNEUuEPe0RNC0uUn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300192" y="4365104"/>
            <a:ext cx="2137420" cy="21374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dirty="0" smtClean="0">
                <a:solidFill>
                  <a:srgbClr val="FF0000"/>
                </a:solidFill>
              </a:rPr>
              <a:t>Функционално тестирање - АДЖ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600200"/>
            <a:ext cx="8712968" cy="4525963"/>
          </a:xfrm>
        </p:spPr>
        <p:txBody>
          <a:bodyPr>
            <a:normAutofit lnSpcReduction="10000"/>
          </a:bodyPr>
          <a:lstStyle/>
          <a:p>
            <a:r>
              <a:rPr lang="sr-Cyrl-RS" sz="2400" dirty="0" smtClean="0"/>
              <a:t>Функционалним тестирањем система за кретање добијамо податке о самосталности пацијента у обављању свакодневних активности (активности дневног живота - АДЖ):</a:t>
            </a:r>
          </a:p>
          <a:p>
            <a:endParaRPr lang="sr-Cyrl-RS" sz="1050" dirty="0" smtClean="0"/>
          </a:p>
          <a:p>
            <a:pPr marL="898525">
              <a:buFont typeface="Wingdings" pitchFamily="2" charset="2"/>
              <a:buChar char="ü"/>
            </a:pPr>
            <a:r>
              <a:rPr lang="sr-Cyrl-RS" sz="2400" dirty="0" smtClean="0"/>
              <a:t>Активности у постељи (окретање, седење, лежање, руковање постељином...)</a:t>
            </a:r>
          </a:p>
          <a:p>
            <a:pPr marL="898525">
              <a:buFont typeface="Wingdings" pitchFamily="2" charset="2"/>
              <a:buChar char="ü"/>
            </a:pPr>
            <a:r>
              <a:rPr lang="sr-Cyrl-RS" sz="2400" dirty="0" smtClean="0"/>
              <a:t>Активности у самозбрињавању (одржавање хигијене, храњење, облачење, свлачење...)</a:t>
            </a:r>
          </a:p>
          <a:p>
            <a:pPr marL="898525">
              <a:buFont typeface="Wingdings" pitchFamily="2" charset="2"/>
              <a:buChar char="ü"/>
            </a:pPr>
            <a:r>
              <a:rPr lang="sr-Cyrl-RS" sz="2400" dirty="0" smtClean="0"/>
              <a:t>Активности у инвалидским колицима</a:t>
            </a:r>
          </a:p>
          <a:p>
            <a:pPr marL="898525">
              <a:buFont typeface="Wingdings" pitchFamily="2" charset="2"/>
              <a:buChar char="ü"/>
            </a:pPr>
            <a:r>
              <a:rPr lang="sr-Cyrl-RS" sz="2400" dirty="0" smtClean="0"/>
              <a:t>Активности у вези с променом положаја тела</a:t>
            </a:r>
          </a:p>
          <a:p>
            <a:pPr marL="898525">
              <a:buFont typeface="Wingdings" pitchFamily="2" charset="2"/>
              <a:buChar char="ü"/>
            </a:pPr>
            <a:r>
              <a:rPr lang="sr-Cyrl-RS" sz="2400" dirty="0" smtClean="0"/>
              <a:t>Активности у вези са кретањем на улици и коришћењем превозних средстава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656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5900" y="0"/>
            <a:ext cx="8604572" cy="68736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>
                <a:solidFill>
                  <a:srgbClr val="FF0000"/>
                </a:solidFill>
              </a:rPr>
              <a:t>Функционални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статус</a:t>
            </a:r>
            <a:r>
              <a:rPr lang="en-US" dirty="0" smtClean="0">
                <a:solidFill>
                  <a:srgbClr val="FF0000"/>
                </a:solidFill>
              </a:rPr>
              <a:t> и </a:t>
            </a:r>
            <a:r>
              <a:rPr lang="en-US" dirty="0" err="1" smtClean="0">
                <a:solidFill>
                  <a:srgbClr val="FF0000"/>
                </a:solidFill>
              </a:rPr>
              <a:t>његов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дијагностичко-терапијски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значај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916832"/>
            <a:ext cx="8784976" cy="4525963"/>
          </a:xfrm>
        </p:spPr>
        <p:txBody>
          <a:bodyPr>
            <a:normAutofit/>
          </a:bodyPr>
          <a:lstStyle/>
          <a:p>
            <a:r>
              <a:rPr lang="sr-Cyrl-RS" sz="2400" dirty="0" smtClean="0"/>
              <a:t>Значај одређивања функционалног статуса:</a:t>
            </a:r>
          </a:p>
          <a:p>
            <a:endParaRPr lang="sr-Cyrl-RS" sz="1200" dirty="0" smtClean="0"/>
          </a:p>
          <a:p>
            <a:pPr marL="811213">
              <a:buFont typeface="Wingdings" pitchFamily="2" charset="2"/>
              <a:buChar char="ü"/>
              <a:tabLst>
                <a:tab pos="534988" algn="l"/>
              </a:tabLst>
            </a:pPr>
            <a:r>
              <a:rPr lang="sr-Cyrl-RS" sz="2400" dirty="0" smtClean="0"/>
              <a:t>За </a:t>
            </a:r>
            <a:r>
              <a:rPr lang="en-US" sz="2400" dirty="0" smtClean="0"/>
              <a:t>ДИЈАГНОСТИКУ </a:t>
            </a:r>
            <a:r>
              <a:rPr lang="en-US" sz="2400" dirty="0" err="1"/>
              <a:t>функционалних</a:t>
            </a:r>
            <a:r>
              <a:rPr lang="en-US" sz="2400" dirty="0"/>
              <a:t> </a:t>
            </a:r>
            <a:r>
              <a:rPr lang="en-US" sz="2400" dirty="0" err="1"/>
              <a:t>оштећења</a:t>
            </a:r>
            <a:r>
              <a:rPr lang="en-US" sz="2400" dirty="0"/>
              <a:t> и </a:t>
            </a:r>
            <a:r>
              <a:rPr lang="en-US" sz="2400" dirty="0" err="1" smtClean="0"/>
              <a:t>поремећаја</a:t>
            </a:r>
            <a:endParaRPr lang="sr-Cyrl-RS" sz="2400" dirty="0" smtClean="0"/>
          </a:p>
          <a:p>
            <a:pPr marL="811213">
              <a:buFont typeface="Wingdings" pitchFamily="2" charset="2"/>
              <a:buChar char="ü"/>
              <a:tabLst>
                <a:tab pos="534988" algn="l"/>
              </a:tabLst>
            </a:pPr>
            <a:r>
              <a:rPr lang="en-US" sz="2400" dirty="0" err="1" smtClean="0"/>
              <a:t>за</a:t>
            </a:r>
            <a:r>
              <a:rPr lang="en-US" sz="2400" dirty="0" smtClean="0"/>
              <a:t> </a:t>
            </a:r>
            <a:r>
              <a:rPr lang="en-US" sz="2400" dirty="0" err="1"/>
              <a:t>сачињавање</a:t>
            </a:r>
            <a:r>
              <a:rPr lang="en-US" sz="2400" dirty="0"/>
              <a:t> ПЛАНА </a:t>
            </a:r>
            <a:r>
              <a:rPr lang="en-US" sz="2400" dirty="0" smtClean="0"/>
              <a:t>КТ</a:t>
            </a:r>
            <a:r>
              <a:rPr lang="sr-Cyrl-RS" sz="2400" dirty="0" smtClean="0"/>
              <a:t>Х</a:t>
            </a:r>
          </a:p>
          <a:p>
            <a:pPr marL="811213">
              <a:buFont typeface="Wingdings" pitchFamily="2" charset="2"/>
              <a:buChar char="ü"/>
              <a:tabLst>
                <a:tab pos="534988" algn="l"/>
              </a:tabLst>
            </a:pPr>
            <a:r>
              <a:rPr lang="en-US" sz="2400" dirty="0" err="1" smtClean="0"/>
              <a:t>за</a:t>
            </a:r>
            <a:r>
              <a:rPr lang="en-US" sz="2400" dirty="0" smtClean="0"/>
              <a:t> </a:t>
            </a:r>
            <a:r>
              <a:rPr lang="en-US" sz="2400" dirty="0" err="1"/>
              <a:t>адекватно</a:t>
            </a:r>
            <a:r>
              <a:rPr lang="en-US" sz="2400" dirty="0"/>
              <a:t> ДОЗИРАЊЕ </a:t>
            </a:r>
            <a:r>
              <a:rPr lang="en-US" sz="2400" dirty="0" smtClean="0"/>
              <a:t>КТ</a:t>
            </a:r>
            <a:r>
              <a:rPr lang="sr-Cyrl-RS" sz="2400" dirty="0" smtClean="0"/>
              <a:t>Х</a:t>
            </a:r>
            <a:r>
              <a:rPr lang="en-US" sz="2400" dirty="0" smtClean="0"/>
              <a:t> </a:t>
            </a:r>
            <a:endParaRPr lang="sr-Cyrl-RS" sz="2400" dirty="0" smtClean="0"/>
          </a:p>
          <a:p>
            <a:pPr marL="811213">
              <a:buFont typeface="Wingdings" pitchFamily="2" charset="2"/>
              <a:buChar char="ü"/>
              <a:tabLst>
                <a:tab pos="534988" algn="l"/>
              </a:tabLst>
            </a:pPr>
            <a:r>
              <a:rPr lang="en-US" sz="2400" dirty="0" err="1" smtClean="0"/>
              <a:t>за</a:t>
            </a:r>
            <a:r>
              <a:rPr lang="en-US" sz="2400" dirty="0" smtClean="0"/>
              <a:t> </a:t>
            </a:r>
            <a:r>
              <a:rPr lang="en-US" sz="2400" dirty="0"/>
              <a:t>ЕВАЛУАЦИЈУ </a:t>
            </a:r>
            <a:r>
              <a:rPr lang="en-US" sz="2400" dirty="0" err="1"/>
              <a:t>ефеката</a:t>
            </a:r>
            <a:r>
              <a:rPr lang="en-US" sz="2400" dirty="0"/>
              <a:t> </a:t>
            </a:r>
            <a:r>
              <a:rPr lang="en-US" sz="2400" dirty="0" err="1"/>
              <a:t>примењеног</a:t>
            </a:r>
            <a:r>
              <a:rPr lang="en-US" sz="2400" dirty="0"/>
              <a:t> КТХ </a:t>
            </a:r>
            <a:r>
              <a:rPr lang="en-US" sz="2400" dirty="0" err="1"/>
              <a:t>третмана</a:t>
            </a:r>
            <a:r>
              <a:rPr lang="en-US" sz="2400" dirty="0"/>
              <a:t> </a:t>
            </a:r>
            <a:endParaRPr lang="sr-Cyrl-RS" sz="2400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Функционални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статус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садржи</a:t>
            </a:r>
            <a:r>
              <a:rPr lang="en-US" dirty="0" smtClean="0"/>
              <a:t>: </a:t>
            </a:r>
            <a:endParaRPr lang="sr-Cyrl-RS" dirty="0" smtClean="0"/>
          </a:p>
          <a:p>
            <a:pPr marL="625475">
              <a:buFont typeface="Wingdings" pitchFamily="2" charset="2"/>
              <a:buChar char="ü"/>
            </a:pPr>
            <a:r>
              <a:rPr lang="en-US" dirty="0" smtClean="0"/>
              <a:t>БИОЛОШКИ </a:t>
            </a:r>
            <a:r>
              <a:rPr lang="en-US" dirty="0" err="1" smtClean="0"/>
              <a:t>профил</a:t>
            </a:r>
            <a:r>
              <a:rPr lang="en-US" dirty="0" smtClean="0"/>
              <a:t> </a:t>
            </a:r>
            <a:endParaRPr lang="sr-Cyrl-RS" dirty="0" smtClean="0"/>
          </a:p>
          <a:p>
            <a:pPr marL="625475">
              <a:buFont typeface="Wingdings" pitchFamily="2" charset="2"/>
              <a:buChar char="ü"/>
            </a:pPr>
            <a:r>
              <a:rPr lang="en-US" dirty="0" smtClean="0"/>
              <a:t>ФУНКЦИОНАЛНИ </a:t>
            </a:r>
            <a:r>
              <a:rPr lang="en-US" dirty="0" err="1" smtClean="0"/>
              <a:t>профил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Биолошки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профил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2600" dirty="0" err="1" smtClean="0"/>
              <a:t>телесна</a:t>
            </a:r>
            <a:r>
              <a:rPr lang="en-US" sz="2600" dirty="0" smtClean="0"/>
              <a:t> </a:t>
            </a:r>
            <a:r>
              <a:rPr lang="en-US" sz="2600" dirty="0" err="1" smtClean="0"/>
              <a:t>тежина</a:t>
            </a:r>
            <a:endParaRPr lang="sr-Cyrl-RS" sz="2600" dirty="0" smtClean="0"/>
          </a:p>
          <a:p>
            <a:r>
              <a:rPr lang="en-US" sz="2600" dirty="0" err="1" smtClean="0"/>
              <a:t>телесна</a:t>
            </a:r>
            <a:r>
              <a:rPr lang="en-US" sz="2600" dirty="0" smtClean="0"/>
              <a:t> </a:t>
            </a:r>
            <a:r>
              <a:rPr lang="en-US" sz="2600" dirty="0" err="1" smtClean="0"/>
              <a:t>висина</a:t>
            </a:r>
            <a:r>
              <a:rPr lang="en-US" sz="2600" dirty="0" smtClean="0"/>
              <a:t> </a:t>
            </a:r>
            <a:endParaRPr lang="sr-Cyrl-RS" sz="2600" dirty="0" smtClean="0"/>
          </a:p>
          <a:p>
            <a:r>
              <a:rPr lang="en-US" sz="2600" dirty="0" err="1" smtClean="0"/>
              <a:t>процена</a:t>
            </a:r>
            <a:r>
              <a:rPr lang="en-US" sz="2600" dirty="0" smtClean="0"/>
              <a:t> </a:t>
            </a:r>
            <a:r>
              <a:rPr lang="en-US" sz="2600" dirty="0" err="1" smtClean="0"/>
              <a:t>дисања</a:t>
            </a:r>
            <a:r>
              <a:rPr lang="en-US" sz="2600" dirty="0" smtClean="0"/>
              <a:t> (</a:t>
            </a:r>
            <a:r>
              <a:rPr lang="en-US" sz="2600" dirty="0" err="1" smtClean="0"/>
              <a:t>типа</a:t>
            </a:r>
            <a:r>
              <a:rPr lang="en-US" sz="2600" dirty="0" smtClean="0"/>
              <a:t> </a:t>
            </a:r>
            <a:r>
              <a:rPr lang="en-US" sz="2600" dirty="0" err="1" smtClean="0"/>
              <a:t>дисања</a:t>
            </a:r>
            <a:r>
              <a:rPr lang="en-US" sz="2600" dirty="0" smtClean="0"/>
              <a:t>)</a:t>
            </a:r>
            <a:endParaRPr lang="sr-Cyrl-RS" sz="2600" dirty="0" smtClean="0"/>
          </a:p>
          <a:p>
            <a:r>
              <a:rPr lang="en-US" sz="2600" dirty="0" err="1" smtClean="0"/>
              <a:t>витални</a:t>
            </a:r>
            <a:r>
              <a:rPr lang="en-US" sz="2600" dirty="0" smtClean="0"/>
              <a:t> </a:t>
            </a:r>
            <a:r>
              <a:rPr lang="en-US" sz="2600" dirty="0" err="1" smtClean="0"/>
              <a:t>капацитет</a:t>
            </a:r>
            <a:r>
              <a:rPr lang="en-US" sz="2600" dirty="0" smtClean="0"/>
              <a:t> </a:t>
            </a:r>
            <a:r>
              <a:rPr lang="en-US" sz="2600" dirty="0" err="1" smtClean="0"/>
              <a:t>плућа</a:t>
            </a:r>
            <a:r>
              <a:rPr lang="en-US" sz="2600" dirty="0" smtClean="0"/>
              <a:t> </a:t>
            </a:r>
            <a:endParaRPr lang="sr-Cyrl-RS" sz="2600" dirty="0" smtClean="0"/>
          </a:p>
          <a:p>
            <a:r>
              <a:rPr lang="en-US" sz="2600" dirty="0" err="1" smtClean="0"/>
              <a:t>обим</a:t>
            </a:r>
            <a:r>
              <a:rPr lang="en-US" sz="2600" dirty="0" smtClean="0"/>
              <a:t> </a:t>
            </a:r>
            <a:r>
              <a:rPr lang="en-US" sz="2600" dirty="0" err="1" smtClean="0"/>
              <a:t>грудног</a:t>
            </a:r>
            <a:r>
              <a:rPr lang="en-US" sz="2600" dirty="0" smtClean="0"/>
              <a:t> </a:t>
            </a:r>
            <a:r>
              <a:rPr lang="en-US" sz="2600" dirty="0" err="1" smtClean="0"/>
              <a:t>коша</a:t>
            </a:r>
            <a:endParaRPr lang="sr-Cyrl-RS" sz="2600" dirty="0" smtClean="0"/>
          </a:p>
          <a:p>
            <a:r>
              <a:rPr lang="en-US" sz="2600" dirty="0" err="1" smtClean="0"/>
              <a:t>фреквенција</a:t>
            </a:r>
            <a:r>
              <a:rPr lang="en-US" sz="2600" dirty="0" smtClean="0"/>
              <a:t> </a:t>
            </a:r>
            <a:r>
              <a:rPr lang="en-US" sz="2600" dirty="0" err="1" smtClean="0"/>
              <a:t>пулса</a:t>
            </a:r>
            <a:r>
              <a:rPr lang="en-US" sz="2600" dirty="0" smtClean="0"/>
              <a:t> </a:t>
            </a:r>
            <a:endParaRPr lang="sr-Cyrl-RS" sz="2600" dirty="0" smtClean="0"/>
          </a:p>
          <a:p>
            <a:r>
              <a:rPr lang="en-US" sz="2600" dirty="0" err="1" smtClean="0"/>
              <a:t>стање</a:t>
            </a:r>
            <a:r>
              <a:rPr lang="en-US" sz="2600" dirty="0" smtClean="0"/>
              <a:t> </a:t>
            </a:r>
            <a:r>
              <a:rPr lang="en-US" sz="2600" dirty="0" err="1" smtClean="0"/>
              <a:t>крвног</a:t>
            </a:r>
            <a:r>
              <a:rPr lang="en-US" sz="2600" dirty="0" smtClean="0"/>
              <a:t> </a:t>
            </a:r>
            <a:r>
              <a:rPr lang="en-US" sz="2600" dirty="0" err="1" smtClean="0"/>
              <a:t>притиска</a:t>
            </a:r>
            <a:r>
              <a:rPr lang="en-US" sz="2600" dirty="0" smtClean="0"/>
              <a:t> </a:t>
            </a:r>
            <a:endParaRPr lang="sr-Cyrl-RS" sz="2600" dirty="0" smtClean="0"/>
          </a:p>
          <a:p>
            <a:r>
              <a:rPr lang="en-US" sz="2600" dirty="0" err="1" smtClean="0"/>
              <a:t>телесна</a:t>
            </a:r>
            <a:r>
              <a:rPr lang="en-US" sz="2600" dirty="0" smtClean="0"/>
              <a:t> </a:t>
            </a:r>
            <a:r>
              <a:rPr lang="en-US" sz="2600" dirty="0" err="1" smtClean="0"/>
              <a:t>температура</a:t>
            </a:r>
            <a:r>
              <a:rPr lang="en-US" sz="2600" dirty="0" smtClean="0"/>
              <a:t> </a:t>
            </a:r>
            <a:endParaRPr lang="sr-Cyrl-RS" sz="2600" dirty="0" smtClean="0"/>
          </a:p>
          <a:p>
            <a:r>
              <a:rPr lang="en-US" sz="2600" dirty="0" err="1" smtClean="0"/>
              <a:t>ухрањеност</a:t>
            </a:r>
            <a:r>
              <a:rPr lang="en-US" sz="2600" dirty="0" smtClean="0"/>
              <a:t> </a:t>
            </a:r>
            <a:endParaRPr lang="sr-Cyrl-RS" sz="2600" dirty="0" smtClean="0"/>
          </a:p>
          <a:p>
            <a:r>
              <a:rPr lang="en-US" sz="2600" dirty="0" err="1" smtClean="0"/>
              <a:t>боја</a:t>
            </a:r>
            <a:r>
              <a:rPr lang="en-US" sz="2600" dirty="0" smtClean="0"/>
              <a:t> и </a:t>
            </a:r>
            <a:r>
              <a:rPr lang="en-US" sz="2600" dirty="0" err="1" smtClean="0"/>
              <a:t>ту</a:t>
            </a:r>
            <a:r>
              <a:rPr lang="sr-Cyrl-RS" sz="2600" dirty="0" smtClean="0"/>
              <a:t>р</a:t>
            </a:r>
            <a:r>
              <a:rPr lang="en-US" sz="2600" dirty="0" err="1" smtClean="0"/>
              <a:t>гор</a:t>
            </a:r>
            <a:r>
              <a:rPr lang="en-US" sz="2600" dirty="0" smtClean="0"/>
              <a:t> </a:t>
            </a:r>
            <a:r>
              <a:rPr lang="en-US" sz="2600" dirty="0" err="1" smtClean="0"/>
              <a:t>коже</a:t>
            </a:r>
            <a:r>
              <a:rPr lang="en-US" sz="2600" dirty="0" smtClean="0"/>
              <a:t>  </a:t>
            </a:r>
            <a:endParaRPr lang="sr-Cyrl-RS" sz="2600" dirty="0" smtClean="0"/>
          </a:p>
          <a:p>
            <a:r>
              <a:rPr lang="en-US" sz="2600" dirty="0" err="1" smtClean="0"/>
              <a:t>степен</a:t>
            </a:r>
            <a:r>
              <a:rPr lang="en-US" sz="2600" dirty="0" smtClean="0"/>
              <a:t> </a:t>
            </a:r>
            <a:r>
              <a:rPr lang="en-US" sz="2600" dirty="0" err="1" smtClean="0"/>
              <a:t>осетљивости</a:t>
            </a:r>
            <a:r>
              <a:rPr lang="en-US" sz="2600" dirty="0" smtClean="0"/>
              <a:t> </a:t>
            </a:r>
            <a:r>
              <a:rPr lang="en-US" sz="2600" dirty="0" err="1" smtClean="0"/>
              <a:t>на</a:t>
            </a:r>
            <a:r>
              <a:rPr lang="en-US" sz="2600" dirty="0" smtClean="0"/>
              <a:t> </a:t>
            </a:r>
            <a:r>
              <a:rPr lang="en-US" sz="2600" dirty="0" err="1" smtClean="0"/>
              <a:t>бол</a:t>
            </a:r>
            <a:r>
              <a:rPr lang="en-US" sz="2600" dirty="0" smtClean="0"/>
              <a:t>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Функционални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профил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69160"/>
          </a:xfrm>
        </p:spPr>
        <p:txBody>
          <a:bodyPr>
            <a:normAutofit/>
          </a:bodyPr>
          <a:lstStyle/>
          <a:p>
            <a:r>
              <a:rPr lang="en-US" sz="2400" dirty="0" err="1" smtClean="0"/>
              <a:t>обим</a:t>
            </a:r>
            <a:r>
              <a:rPr lang="en-US" sz="2400" dirty="0" smtClean="0"/>
              <a:t> </a:t>
            </a:r>
            <a:r>
              <a:rPr lang="en-US" sz="2400" dirty="0" err="1" smtClean="0"/>
              <a:t>покрета</a:t>
            </a:r>
            <a:r>
              <a:rPr lang="en-US" sz="2400" dirty="0" smtClean="0"/>
              <a:t> у </a:t>
            </a:r>
            <a:r>
              <a:rPr lang="en-US" sz="2400" dirty="0" err="1" smtClean="0"/>
              <a:t>зглобовима</a:t>
            </a:r>
            <a:r>
              <a:rPr lang="en-US" sz="2400" dirty="0" smtClean="0"/>
              <a:t> у </a:t>
            </a:r>
            <a:r>
              <a:rPr lang="en-US" sz="2400" dirty="0" err="1" smtClean="0"/>
              <a:t>којима</a:t>
            </a:r>
            <a:r>
              <a:rPr lang="en-US" sz="2400" dirty="0" smtClean="0"/>
              <a:t> </a:t>
            </a:r>
            <a:r>
              <a:rPr lang="en-US" sz="2400" dirty="0" err="1" smtClean="0"/>
              <a:t>очекујемо</a:t>
            </a:r>
            <a:r>
              <a:rPr lang="en-US" sz="2400" dirty="0" smtClean="0"/>
              <a:t> </a:t>
            </a:r>
            <a:r>
              <a:rPr lang="en-US" sz="2400" dirty="0" err="1" smtClean="0"/>
              <a:t>проблем</a:t>
            </a:r>
            <a:r>
              <a:rPr lang="en-US" sz="2400" dirty="0" smtClean="0"/>
              <a:t> </a:t>
            </a:r>
            <a:endParaRPr lang="sr-Cyrl-RS" sz="2400" dirty="0" smtClean="0"/>
          </a:p>
          <a:p>
            <a:r>
              <a:rPr lang="en-US" sz="2400" dirty="0" err="1" smtClean="0"/>
              <a:t>процена</a:t>
            </a:r>
            <a:r>
              <a:rPr lang="en-US" sz="2400" dirty="0" smtClean="0"/>
              <a:t> </a:t>
            </a:r>
            <a:r>
              <a:rPr lang="en-US" sz="2400" dirty="0" err="1" smtClean="0"/>
              <a:t>покретљивости</a:t>
            </a:r>
            <a:r>
              <a:rPr lang="en-US" sz="2400" dirty="0" smtClean="0"/>
              <a:t> у </a:t>
            </a:r>
            <a:r>
              <a:rPr lang="en-US" sz="2400" dirty="0" err="1" smtClean="0"/>
              <a:t>суседним</a:t>
            </a:r>
            <a:r>
              <a:rPr lang="en-US" sz="2400" dirty="0" smtClean="0"/>
              <a:t> </a:t>
            </a:r>
            <a:r>
              <a:rPr lang="en-US" sz="2400" dirty="0" err="1" smtClean="0"/>
              <a:t>згл</a:t>
            </a:r>
            <a:r>
              <a:rPr lang="sr-Cyrl-RS" sz="2400" dirty="0" smtClean="0"/>
              <a:t>обовима</a:t>
            </a:r>
            <a:r>
              <a:rPr lang="en-US" sz="2400" dirty="0" smtClean="0"/>
              <a:t>  </a:t>
            </a:r>
            <a:endParaRPr lang="sr-Cyrl-RS" sz="2400" dirty="0" smtClean="0"/>
          </a:p>
          <a:p>
            <a:r>
              <a:rPr lang="en-US" sz="2400" dirty="0" err="1" smtClean="0"/>
              <a:t>процена</a:t>
            </a:r>
            <a:r>
              <a:rPr lang="en-US" sz="2400" dirty="0" smtClean="0"/>
              <a:t> </a:t>
            </a:r>
            <a:r>
              <a:rPr lang="en-US" sz="2400" dirty="0" err="1" smtClean="0"/>
              <a:t>мишићне</a:t>
            </a:r>
            <a:r>
              <a:rPr lang="en-US" sz="2400" dirty="0" smtClean="0"/>
              <a:t> </a:t>
            </a:r>
            <a:r>
              <a:rPr lang="en-US" sz="2400" dirty="0" err="1" smtClean="0"/>
              <a:t>снаге</a:t>
            </a:r>
            <a:endParaRPr lang="sr-Cyrl-RS" sz="2400" dirty="0" smtClean="0"/>
          </a:p>
          <a:p>
            <a:r>
              <a:rPr lang="en-US" sz="2400" dirty="0" err="1" smtClean="0"/>
              <a:t>мерење</a:t>
            </a:r>
            <a:r>
              <a:rPr lang="en-US" sz="2400" dirty="0" smtClean="0"/>
              <a:t> </a:t>
            </a:r>
            <a:r>
              <a:rPr lang="en-US" sz="2400" dirty="0" err="1" smtClean="0"/>
              <a:t>дужине</a:t>
            </a:r>
            <a:r>
              <a:rPr lang="en-US" sz="2400" dirty="0" smtClean="0"/>
              <a:t> </a:t>
            </a:r>
            <a:r>
              <a:rPr lang="en-US" sz="2400" dirty="0" err="1" smtClean="0"/>
              <a:t>екстремитета</a:t>
            </a:r>
            <a:r>
              <a:rPr lang="en-US" sz="2400" dirty="0" smtClean="0"/>
              <a:t> (</a:t>
            </a:r>
            <a:r>
              <a:rPr lang="en-US" sz="2400" dirty="0" err="1" smtClean="0"/>
              <a:t>тотално</a:t>
            </a:r>
            <a:r>
              <a:rPr lang="en-US" sz="2400" dirty="0" smtClean="0"/>
              <a:t>, </a:t>
            </a:r>
            <a:r>
              <a:rPr lang="en-US" sz="2400" dirty="0" err="1" smtClean="0"/>
              <a:t>парцијално</a:t>
            </a:r>
            <a:r>
              <a:rPr lang="en-US" sz="2400" dirty="0" smtClean="0"/>
              <a:t>) </a:t>
            </a:r>
            <a:endParaRPr lang="sr-Cyrl-RS" sz="2400" dirty="0" smtClean="0"/>
          </a:p>
          <a:p>
            <a:r>
              <a:rPr lang="en-US" sz="2400" dirty="0" err="1" smtClean="0"/>
              <a:t>мерење</a:t>
            </a:r>
            <a:r>
              <a:rPr lang="en-US" sz="2400" dirty="0" smtClean="0"/>
              <a:t> </a:t>
            </a:r>
            <a:r>
              <a:rPr lang="en-US" sz="2400" dirty="0" err="1" smtClean="0"/>
              <a:t>обима</a:t>
            </a:r>
            <a:r>
              <a:rPr lang="en-US" sz="2400" dirty="0" smtClean="0"/>
              <a:t> </a:t>
            </a:r>
            <a:r>
              <a:rPr lang="en-US" sz="2400" dirty="0" err="1" smtClean="0"/>
              <a:t>екстремитета</a:t>
            </a:r>
            <a:r>
              <a:rPr lang="en-US" sz="2400" dirty="0" smtClean="0"/>
              <a:t> (у </a:t>
            </a:r>
            <a:r>
              <a:rPr lang="en-US" sz="2400" dirty="0" err="1" smtClean="0"/>
              <a:t>више</a:t>
            </a:r>
            <a:r>
              <a:rPr lang="en-US" sz="2400" dirty="0" smtClean="0"/>
              <a:t> </a:t>
            </a:r>
            <a:r>
              <a:rPr lang="en-US" sz="2400" dirty="0" err="1" smtClean="0"/>
              <a:t>нивоа</a:t>
            </a:r>
            <a:r>
              <a:rPr lang="en-US" sz="2400" dirty="0" smtClean="0"/>
              <a:t>) </a:t>
            </a:r>
            <a:endParaRPr lang="sr-Cyrl-RS" sz="2400" dirty="0" smtClean="0"/>
          </a:p>
          <a:p>
            <a:r>
              <a:rPr lang="en-US" sz="2400" dirty="0" err="1" smtClean="0"/>
              <a:t>процена</a:t>
            </a:r>
            <a:r>
              <a:rPr lang="en-US" sz="2400" dirty="0" smtClean="0"/>
              <a:t> </a:t>
            </a:r>
            <a:r>
              <a:rPr lang="en-US" sz="2400" dirty="0" err="1" smtClean="0"/>
              <a:t>координације</a:t>
            </a:r>
            <a:r>
              <a:rPr lang="en-US" sz="2400" dirty="0" smtClean="0"/>
              <a:t> </a:t>
            </a:r>
            <a:r>
              <a:rPr lang="en-US" sz="2400" dirty="0" err="1" smtClean="0"/>
              <a:t>покрета</a:t>
            </a:r>
            <a:r>
              <a:rPr lang="en-US" sz="2400" dirty="0" smtClean="0"/>
              <a:t> (</a:t>
            </a:r>
            <a:r>
              <a:rPr lang="en-US" sz="2400" dirty="0" err="1" smtClean="0"/>
              <a:t>кроз</a:t>
            </a:r>
            <a:r>
              <a:rPr lang="en-US" sz="2400" dirty="0" smtClean="0"/>
              <a:t> </a:t>
            </a:r>
            <a:r>
              <a:rPr lang="en-US" sz="2400" dirty="0" err="1" smtClean="0"/>
              <a:t>конкретне</a:t>
            </a:r>
            <a:r>
              <a:rPr lang="en-US" sz="2400" dirty="0" smtClean="0"/>
              <a:t> </a:t>
            </a:r>
            <a:r>
              <a:rPr lang="en-US" sz="2400" dirty="0" err="1" smtClean="0"/>
              <a:t>активности</a:t>
            </a:r>
            <a:r>
              <a:rPr lang="en-US" sz="2400" dirty="0" smtClean="0"/>
              <a:t> </a:t>
            </a:r>
            <a:r>
              <a:rPr lang="en-US" sz="2400" dirty="0" err="1" smtClean="0"/>
              <a:t>или</a:t>
            </a:r>
            <a:r>
              <a:rPr lang="en-US" sz="2400" dirty="0" smtClean="0"/>
              <a:t> </a:t>
            </a:r>
            <a:r>
              <a:rPr lang="en-US" sz="2400" dirty="0" err="1" smtClean="0"/>
              <a:t>тестовима</a:t>
            </a:r>
            <a:r>
              <a:rPr lang="en-US" sz="2400" dirty="0" smtClean="0"/>
              <a:t> </a:t>
            </a:r>
            <a:r>
              <a:rPr lang="en-US" sz="2400" dirty="0" err="1" smtClean="0"/>
              <a:t>координације</a:t>
            </a:r>
            <a:r>
              <a:rPr lang="en-US" sz="2400" dirty="0" smtClean="0"/>
              <a:t>) </a:t>
            </a:r>
            <a:endParaRPr lang="sr-Cyrl-RS" sz="2400" dirty="0" smtClean="0"/>
          </a:p>
          <a:p>
            <a:r>
              <a:rPr lang="en-US" sz="2400" dirty="0" err="1" smtClean="0"/>
              <a:t>процена</a:t>
            </a:r>
            <a:r>
              <a:rPr lang="en-US" sz="2400" dirty="0" smtClean="0"/>
              <a:t> </a:t>
            </a:r>
            <a:r>
              <a:rPr lang="en-US" sz="2400" dirty="0" err="1" smtClean="0"/>
              <a:t>сензибилитета</a:t>
            </a:r>
            <a:r>
              <a:rPr lang="en-US" sz="2400" dirty="0" smtClean="0"/>
              <a:t> (</a:t>
            </a:r>
            <a:r>
              <a:rPr lang="en-US" sz="2400" dirty="0" err="1" smtClean="0"/>
              <a:t>неосетљивост</a:t>
            </a:r>
            <a:r>
              <a:rPr lang="en-US" sz="2400" dirty="0" smtClean="0"/>
              <a:t>, </a:t>
            </a:r>
            <a:r>
              <a:rPr lang="en-US" sz="2400" dirty="0" err="1" smtClean="0"/>
              <a:t>осетљивост</a:t>
            </a:r>
            <a:r>
              <a:rPr lang="en-US" sz="2400" dirty="0" smtClean="0"/>
              <a:t>, </a:t>
            </a:r>
            <a:r>
              <a:rPr lang="en-US" sz="2400" dirty="0" err="1" smtClean="0"/>
              <a:t>преосетљивост</a:t>
            </a:r>
            <a:r>
              <a:rPr lang="en-US" sz="2400" dirty="0" smtClean="0"/>
              <a:t>) </a:t>
            </a:r>
            <a:endParaRPr lang="sr-Cyrl-RS" sz="2400" dirty="0" smtClean="0"/>
          </a:p>
          <a:p>
            <a:r>
              <a:rPr lang="en-US" sz="2400" dirty="0" err="1" smtClean="0"/>
              <a:t>специфични</a:t>
            </a:r>
            <a:r>
              <a:rPr lang="en-US" sz="2400" dirty="0" smtClean="0"/>
              <a:t> </a:t>
            </a:r>
            <a:r>
              <a:rPr lang="en-US" sz="2400" dirty="0" err="1" smtClean="0"/>
              <a:t>елементи</a:t>
            </a:r>
            <a:endParaRPr lang="en-US" sz="2400" dirty="0"/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>
                <a:solidFill>
                  <a:srgbClr val="FF0000"/>
                </a:solidFill>
              </a:rPr>
              <a:t>Облици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реализације</a:t>
            </a:r>
            <a:r>
              <a:rPr lang="sr-Cyrl-RS" dirty="0" smtClean="0">
                <a:solidFill>
                  <a:srgbClr val="FF0000"/>
                </a:solidFill>
              </a:rPr>
              <a:t/>
            </a:r>
            <a:br>
              <a:rPr lang="sr-Cyrl-RS" dirty="0" smtClean="0">
                <a:solidFill>
                  <a:srgbClr val="FF0000"/>
                </a:solidFill>
              </a:rPr>
            </a:b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терапије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покретом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2060848"/>
            <a:ext cx="8784976" cy="4065315"/>
          </a:xfrm>
        </p:spPr>
        <p:txBody>
          <a:bodyPr>
            <a:normAutofit/>
          </a:bodyPr>
          <a:lstStyle/>
          <a:p>
            <a:r>
              <a:rPr lang="en-US" sz="2400" dirty="0" smtClean="0"/>
              <a:t>МЕДИЦИНСКА </a:t>
            </a:r>
            <a:r>
              <a:rPr lang="en-US" sz="2400" dirty="0"/>
              <a:t>ГИМНАСТИКА – у </a:t>
            </a:r>
            <a:r>
              <a:rPr lang="en-US" sz="2400" dirty="0" err="1"/>
              <a:t>стационару</a:t>
            </a:r>
            <a:r>
              <a:rPr lang="en-US" sz="2400" dirty="0"/>
              <a:t> у </a:t>
            </a:r>
            <a:r>
              <a:rPr lang="en-US" sz="2400" dirty="0" err="1"/>
              <a:t>болесничкој</a:t>
            </a:r>
            <a:r>
              <a:rPr lang="en-US" sz="2400" dirty="0"/>
              <a:t> </a:t>
            </a:r>
            <a:r>
              <a:rPr lang="en-US" sz="2400" dirty="0" err="1" smtClean="0"/>
              <a:t>соби</a:t>
            </a:r>
            <a:r>
              <a:rPr lang="sr-Cyrl-RS" sz="2400" dirty="0" smtClean="0"/>
              <a:t>,</a:t>
            </a:r>
            <a:r>
              <a:rPr lang="en-US" sz="2400" dirty="0" smtClean="0"/>
              <a:t>у </a:t>
            </a:r>
            <a:r>
              <a:rPr lang="en-US" sz="2400" dirty="0" err="1"/>
              <a:t>салама</a:t>
            </a:r>
            <a:r>
              <a:rPr lang="en-US" sz="2400" dirty="0"/>
              <a:t> </a:t>
            </a:r>
            <a:r>
              <a:rPr lang="en-US" sz="2400" dirty="0" err="1"/>
              <a:t>за</a:t>
            </a:r>
            <a:r>
              <a:rPr lang="en-US" sz="2400" dirty="0"/>
              <a:t> </a:t>
            </a:r>
            <a:r>
              <a:rPr lang="en-US" sz="2400" dirty="0" smtClean="0"/>
              <a:t>КТ</a:t>
            </a:r>
            <a:r>
              <a:rPr lang="sr-Cyrl-RS" sz="2400" dirty="0" smtClean="0"/>
              <a:t>Х,</a:t>
            </a:r>
            <a:r>
              <a:rPr lang="en-US" sz="2400" dirty="0" smtClean="0"/>
              <a:t> </a:t>
            </a:r>
            <a:r>
              <a:rPr lang="en-US" sz="2400" dirty="0"/>
              <a:t>у </a:t>
            </a:r>
            <a:r>
              <a:rPr lang="en-US" sz="2400" dirty="0" err="1"/>
              <a:t>кућним</a:t>
            </a:r>
            <a:r>
              <a:rPr lang="en-US" sz="2400" dirty="0"/>
              <a:t> </a:t>
            </a:r>
            <a:r>
              <a:rPr lang="en-US" sz="2400" dirty="0" err="1"/>
              <a:t>условима</a:t>
            </a:r>
            <a:r>
              <a:rPr lang="en-US" sz="2400" dirty="0"/>
              <a:t> </a:t>
            </a:r>
            <a:endParaRPr lang="sr-Cyrl-RS" sz="2400" dirty="0" smtClean="0"/>
          </a:p>
          <a:p>
            <a:r>
              <a:rPr lang="en-US" sz="2400" dirty="0" smtClean="0"/>
              <a:t>ХИДРОКИНЕЗИТЕРАПИЈА </a:t>
            </a:r>
            <a:r>
              <a:rPr lang="en-US" sz="2400" dirty="0"/>
              <a:t>– у </a:t>
            </a:r>
            <a:r>
              <a:rPr lang="en-US" sz="2400" dirty="0" err="1"/>
              <a:t>хидроблоку</a:t>
            </a:r>
            <a:r>
              <a:rPr lang="en-US" sz="2400" dirty="0"/>
              <a:t>: у </a:t>
            </a:r>
            <a:r>
              <a:rPr lang="en-US" sz="2400" dirty="0" err="1"/>
              <a:t>кадама</a:t>
            </a:r>
            <a:r>
              <a:rPr lang="en-US" sz="2400" dirty="0"/>
              <a:t> </a:t>
            </a:r>
            <a:r>
              <a:rPr lang="en-US" sz="2400" dirty="0" err="1"/>
              <a:t>са</a:t>
            </a:r>
            <a:r>
              <a:rPr lang="en-US" sz="2400" dirty="0"/>
              <a:t> </a:t>
            </a:r>
            <a:r>
              <a:rPr lang="en-US" sz="2400" dirty="0" err="1"/>
              <a:t>обичном</a:t>
            </a:r>
            <a:r>
              <a:rPr lang="en-US" sz="2400" dirty="0"/>
              <a:t> и </a:t>
            </a:r>
            <a:r>
              <a:rPr lang="en-US" sz="2400" dirty="0" err="1"/>
              <a:t>лековитом</a:t>
            </a:r>
            <a:r>
              <a:rPr lang="en-US" sz="2400" dirty="0"/>
              <a:t> </a:t>
            </a:r>
            <a:r>
              <a:rPr lang="en-US" sz="2400" dirty="0" err="1"/>
              <a:t>водом</a:t>
            </a:r>
            <a:r>
              <a:rPr lang="en-US" sz="2400" dirty="0"/>
              <a:t>, у </a:t>
            </a:r>
            <a:r>
              <a:rPr lang="en-US" sz="2400" dirty="0" err="1" smtClean="0"/>
              <a:t>базену</a:t>
            </a:r>
            <a:endParaRPr lang="sr-Cyrl-RS" sz="2400" dirty="0" smtClean="0"/>
          </a:p>
          <a:p>
            <a:r>
              <a:rPr lang="en-US" sz="2400" dirty="0" smtClean="0"/>
              <a:t>РАДНА </a:t>
            </a:r>
            <a:r>
              <a:rPr lang="en-US" sz="2400" dirty="0"/>
              <a:t>ТЕРАПИЈА – </a:t>
            </a:r>
            <a:r>
              <a:rPr lang="en-US" sz="2400" dirty="0" err="1"/>
              <a:t>са</a:t>
            </a:r>
            <a:r>
              <a:rPr lang="en-US" sz="2400" dirty="0"/>
              <a:t> </a:t>
            </a:r>
            <a:r>
              <a:rPr lang="en-US" sz="2400" dirty="0" err="1"/>
              <a:t>циљем</a:t>
            </a:r>
            <a:r>
              <a:rPr lang="en-US" sz="2400" dirty="0"/>
              <a:t> </a:t>
            </a:r>
            <a:r>
              <a:rPr lang="en-US" sz="2400" dirty="0" err="1"/>
              <a:t>окупационе</a:t>
            </a:r>
            <a:r>
              <a:rPr lang="en-US" sz="2400" dirty="0"/>
              <a:t> </a:t>
            </a:r>
            <a:r>
              <a:rPr lang="en-US" sz="2400" dirty="0" err="1"/>
              <a:t>терапије</a:t>
            </a:r>
            <a:r>
              <a:rPr lang="en-US" sz="2400" dirty="0"/>
              <a:t>, </a:t>
            </a:r>
            <a:r>
              <a:rPr lang="en-US" sz="2400" dirty="0" err="1"/>
              <a:t>функционалне</a:t>
            </a:r>
            <a:r>
              <a:rPr lang="en-US" sz="2400" dirty="0"/>
              <a:t> </a:t>
            </a:r>
            <a:r>
              <a:rPr lang="en-US" sz="2400" dirty="0" err="1"/>
              <a:t>терапије</a:t>
            </a:r>
            <a:r>
              <a:rPr lang="en-US" sz="2400" dirty="0"/>
              <a:t>, </a:t>
            </a:r>
            <a:r>
              <a:rPr lang="en-US" sz="2400" dirty="0" err="1"/>
              <a:t>предпрофесионалне</a:t>
            </a:r>
            <a:r>
              <a:rPr lang="en-US" sz="2400" dirty="0"/>
              <a:t> и </a:t>
            </a:r>
            <a:r>
              <a:rPr lang="en-US" sz="2400" dirty="0" err="1"/>
              <a:t>професионалне</a:t>
            </a:r>
            <a:r>
              <a:rPr lang="en-US" sz="2400" dirty="0"/>
              <a:t> </a:t>
            </a:r>
            <a:r>
              <a:rPr lang="en-US" sz="2400" dirty="0" err="1"/>
              <a:t>рехабилитације</a:t>
            </a:r>
            <a:r>
              <a:rPr lang="en-US" sz="2400" dirty="0"/>
              <a:t> </a:t>
            </a:r>
            <a:endParaRPr lang="sr-Cyrl-RS" sz="2400" dirty="0" smtClean="0"/>
          </a:p>
          <a:p>
            <a:r>
              <a:rPr lang="en-US" sz="2400" dirty="0" smtClean="0"/>
              <a:t>СПОРТСКЕ </a:t>
            </a:r>
            <a:r>
              <a:rPr lang="en-US" sz="2400" dirty="0"/>
              <a:t>АКТИВНОСТИ – </a:t>
            </a:r>
            <a:r>
              <a:rPr lang="en-US" sz="2400" dirty="0" err="1"/>
              <a:t>са</a:t>
            </a:r>
            <a:r>
              <a:rPr lang="en-US" sz="2400" dirty="0"/>
              <a:t> </a:t>
            </a:r>
            <a:r>
              <a:rPr lang="en-US" sz="2400" dirty="0" err="1"/>
              <a:t>циљем</a:t>
            </a:r>
            <a:r>
              <a:rPr lang="en-US" sz="2400" dirty="0"/>
              <a:t> </a:t>
            </a:r>
            <a:r>
              <a:rPr lang="en-US" sz="2400" dirty="0" err="1"/>
              <a:t>мотивације</a:t>
            </a:r>
            <a:r>
              <a:rPr lang="en-US" sz="2400" dirty="0"/>
              <a:t>, </a:t>
            </a:r>
            <a:r>
              <a:rPr lang="en-US" sz="2400" dirty="0" err="1"/>
              <a:t>социјализације</a:t>
            </a:r>
            <a:r>
              <a:rPr lang="en-US" sz="2400" dirty="0"/>
              <a:t> и </a:t>
            </a:r>
            <a:r>
              <a:rPr lang="en-US" sz="2400" dirty="0" err="1"/>
              <a:t>подизања</a:t>
            </a:r>
            <a:r>
              <a:rPr lang="en-US" sz="2400" dirty="0"/>
              <a:t> </a:t>
            </a:r>
            <a:r>
              <a:rPr lang="en-US" sz="2400" dirty="0" err="1"/>
              <a:t>функционалне</a:t>
            </a:r>
            <a:r>
              <a:rPr lang="en-US" sz="2400" dirty="0"/>
              <a:t> </a:t>
            </a:r>
            <a:r>
              <a:rPr lang="en-US" sz="2400" dirty="0" err="1"/>
              <a:t>способности</a:t>
            </a:r>
            <a:r>
              <a:rPr lang="en-US" sz="2400" dirty="0"/>
              <a:t> </a:t>
            </a:r>
            <a:r>
              <a:rPr lang="en-US" sz="2400" dirty="0" err="1"/>
              <a:t>пацијента</a:t>
            </a:r>
            <a:endParaRPr lang="en-US" sz="2400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107504" y="116632"/>
          <a:ext cx="8856984" cy="6669400"/>
        </p:xfrm>
        <a:graphic>
          <a:graphicData uri="http://schemas.openxmlformats.org/drawingml/2006/table">
            <a:tbl>
              <a:tblPr/>
              <a:tblGrid>
                <a:gridCol w="2904323"/>
                <a:gridCol w="2784309"/>
                <a:gridCol w="3168352"/>
              </a:tblGrid>
              <a:tr h="360040"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800" b="1" dirty="0">
                          <a:latin typeface="Calibri"/>
                          <a:ea typeface="Calibri"/>
                          <a:cs typeface="Times New Roman"/>
                        </a:rPr>
                        <a:t>АКТИВНА КИНЕЗИТЕРАПИЈА</a:t>
                      </a:r>
                      <a:endParaRPr lang="en-US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800" b="1" dirty="0">
                          <a:latin typeface="Calibri"/>
                          <a:ea typeface="Calibri"/>
                          <a:cs typeface="Times New Roman"/>
                        </a:rPr>
                        <a:t>ПАСИВНА КИНЕЗИТЕРАПИЈА</a:t>
                      </a:r>
                      <a:endParaRPr lang="en-US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2028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800" dirty="0">
                          <a:latin typeface="Calibri"/>
                          <a:ea typeface="Calibri"/>
                          <a:cs typeface="Times New Roman"/>
                        </a:rPr>
                        <a:t>МЕДИЦИНСКА ГИМНАСТИКА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800" dirty="0">
                          <a:latin typeface="Calibri"/>
                          <a:ea typeface="Calibri"/>
                          <a:cs typeface="Times New Roman"/>
                        </a:rPr>
                        <a:t>Основна медицинска гимнастика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800" dirty="0">
                          <a:latin typeface="Calibri"/>
                          <a:ea typeface="Calibri"/>
                          <a:cs typeface="Times New Roman"/>
                        </a:rPr>
                        <a:t>Општеделујућа медицинска гимнастика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800" dirty="0">
                          <a:latin typeface="Calibri"/>
                          <a:ea typeface="Calibri"/>
                          <a:cs typeface="Times New Roman"/>
                        </a:rPr>
                        <a:t>Дисајна гимнастика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800" dirty="0">
                          <a:latin typeface="Calibri"/>
                          <a:ea typeface="Calibri"/>
                          <a:cs typeface="Times New Roman"/>
                        </a:rPr>
                        <a:t>Корективна гимнастика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800">
                          <a:latin typeface="Calibri"/>
                          <a:ea typeface="Calibri"/>
                          <a:cs typeface="Times New Roman"/>
                        </a:rPr>
                        <a:t>ХИДРОКИНЕЗИТЕРАПИЈА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800">
                          <a:latin typeface="Calibri"/>
                          <a:ea typeface="Calibri"/>
                          <a:cs typeface="Times New Roman"/>
                        </a:rPr>
                        <a:t>Општа хидрокинезитерапија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800">
                          <a:latin typeface="Calibri"/>
                          <a:ea typeface="Calibri"/>
                          <a:cs typeface="Times New Roman"/>
                        </a:rPr>
                        <a:t>Локална хидрокинезитерапија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800">
                          <a:latin typeface="Calibri"/>
                          <a:ea typeface="Calibri"/>
                          <a:cs typeface="Times New Roman"/>
                        </a:rPr>
                        <a:t>МАНУЕЛНА КТХ И МАНИПУЛАЦИЈЕ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016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800">
                          <a:latin typeface="Calibri"/>
                          <a:ea typeface="Calibri"/>
                          <a:cs typeface="Times New Roman"/>
                        </a:rPr>
                        <a:t>РАДНА ТЕРАПИЈА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800">
                          <a:latin typeface="Calibri"/>
                          <a:ea typeface="Calibri"/>
                          <a:cs typeface="Times New Roman"/>
                        </a:rPr>
                        <a:t>Функционална радна терапија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800">
                          <a:latin typeface="Calibri"/>
                          <a:ea typeface="Calibri"/>
                          <a:cs typeface="Times New Roman"/>
                        </a:rPr>
                        <a:t>Забавна радна терапија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800">
                          <a:latin typeface="Calibri"/>
                          <a:ea typeface="Calibri"/>
                          <a:cs typeface="Times New Roman"/>
                        </a:rPr>
                        <a:t>Професионална радна терапија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800">
                          <a:latin typeface="Calibri"/>
                          <a:ea typeface="Calibri"/>
                          <a:cs typeface="Times New Roman"/>
                        </a:rPr>
                        <a:t>ЛЕЧЕЊЕ ХОДОМ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800">
                          <a:latin typeface="Calibri"/>
                          <a:ea typeface="Calibri"/>
                          <a:cs typeface="Times New Roman"/>
                        </a:rPr>
                        <a:t>Лагана шетња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800">
                          <a:latin typeface="Calibri"/>
                          <a:ea typeface="Calibri"/>
                          <a:cs typeface="Times New Roman"/>
                        </a:rPr>
                        <a:t>Организовани ход по стазама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800">
                          <a:latin typeface="Calibri"/>
                          <a:ea typeface="Calibri"/>
                          <a:cs typeface="Times New Roman"/>
                        </a:rPr>
                        <a:t>Дозирани ход по упутствима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800" dirty="0">
                          <a:latin typeface="Calibri"/>
                          <a:ea typeface="Calibri"/>
                          <a:cs typeface="Times New Roman"/>
                        </a:rPr>
                        <a:t>МЕХАНОТЕРАПИЈА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800" dirty="0">
                          <a:latin typeface="Calibri"/>
                          <a:ea typeface="Calibri"/>
                          <a:cs typeface="Times New Roman"/>
                        </a:rPr>
                        <a:t>Методе уз помоћ уређаја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800" dirty="0" smtClean="0">
                          <a:latin typeface="Calibri"/>
                          <a:ea typeface="Calibri"/>
                          <a:cs typeface="Times New Roman"/>
                        </a:rPr>
                        <a:t>Екстензиона </a:t>
                      </a:r>
                      <a:r>
                        <a:rPr lang="sr-Cyrl-RS" sz="1800" dirty="0">
                          <a:latin typeface="Calibri"/>
                          <a:ea typeface="Calibri"/>
                          <a:cs typeface="Times New Roman"/>
                        </a:rPr>
                        <a:t>терапија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02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800">
                          <a:latin typeface="Calibri"/>
                          <a:ea typeface="Calibri"/>
                          <a:cs typeface="Times New Roman"/>
                        </a:rPr>
                        <a:t>СПОРТИ И ИГРЕ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800">
                          <a:latin typeface="Calibri"/>
                          <a:ea typeface="Calibri"/>
                          <a:cs typeface="Times New Roman"/>
                        </a:rPr>
                        <a:t>Спортске дисциплине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800">
                          <a:latin typeface="Calibri"/>
                          <a:ea typeface="Calibri"/>
                          <a:cs typeface="Times New Roman"/>
                        </a:rPr>
                        <a:t>Игре 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800">
                          <a:latin typeface="Calibri"/>
                          <a:ea typeface="Calibri"/>
                          <a:cs typeface="Times New Roman"/>
                        </a:rPr>
                        <a:t>СПЕЦИЈАЛНА АКТИВНА КТХ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800">
                          <a:latin typeface="Calibri"/>
                          <a:ea typeface="Calibri"/>
                          <a:cs typeface="Times New Roman"/>
                        </a:rPr>
                        <a:t>Методе фацилитације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800">
                          <a:latin typeface="Calibri"/>
                          <a:ea typeface="Calibri"/>
                          <a:cs typeface="Times New Roman"/>
                        </a:rPr>
                        <a:t>Пулитерапија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800">
                          <a:latin typeface="Calibri"/>
                          <a:ea typeface="Calibri"/>
                          <a:cs typeface="Times New Roman"/>
                        </a:rPr>
                        <a:t>Суспензиона терапија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800">
                          <a:latin typeface="Calibri"/>
                          <a:ea typeface="Calibri"/>
                          <a:cs typeface="Times New Roman"/>
                        </a:rPr>
                        <a:t>Биофидбек у КТХ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800" dirty="0">
                          <a:latin typeface="Calibri"/>
                          <a:ea typeface="Calibri"/>
                          <a:cs typeface="Times New Roman"/>
                        </a:rPr>
                        <a:t>МАСАЖА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800" dirty="0">
                          <a:latin typeface="Calibri"/>
                          <a:ea typeface="Calibri"/>
                          <a:cs typeface="Times New Roman"/>
                        </a:rPr>
                        <a:t>Мануелна масажа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800" dirty="0">
                          <a:latin typeface="Calibri"/>
                          <a:ea typeface="Calibri"/>
                          <a:cs typeface="Times New Roman"/>
                        </a:rPr>
                        <a:t>Апаратурна масажа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800" dirty="0">
                          <a:latin typeface="Calibri"/>
                          <a:ea typeface="Calibri"/>
                          <a:cs typeface="Times New Roman"/>
                        </a:rPr>
                        <a:t>Хидромасажа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 smtClean="0">
                <a:solidFill>
                  <a:srgbClr val="FF0000"/>
                </a:solidFill>
              </a:rPr>
              <a:t>ОБНОВИТИ ЛЕКЦИЈУ ИЗ КЛИНИЧКЕ БИОМЕХАНИКЕ</a:t>
            </a:r>
          </a:p>
          <a:p>
            <a:pPr>
              <a:buNone/>
            </a:pPr>
            <a:r>
              <a:rPr lang="sr-Cyrl-RS" dirty="0" smtClean="0"/>
              <a:t>	УТИЦАЈ ФИЗИЧКЕ АКТИВНОСТИ И НЕАКТИВНОСТИ НА ПОЈЕДИНЕ ОРГАНСКЕ СИСТЕМЕ</a:t>
            </a:r>
            <a:endParaRPr lang="en-US" dirty="0"/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Начин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спровођења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терапије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4065315"/>
          </a:xfrm>
        </p:spPr>
        <p:txBody>
          <a:bodyPr>
            <a:normAutofit/>
          </a:bodyPr>
          <a:lstStyle/>
          <a:p>
            <a:r>
              <a:rPr lang="sr-Cyrl-RS" sz="2400" dirty="0" smtClean="0"/>
              <a:t>у виду </a:t>
            </a:r>
            <a:r>
              <a:rPr lang="en-US" sz="2400" dirty="0" smtClean="0"/>
              <a:t>ИНДИВИДУАЛНОГ </a:t>
            </a:r>
            <a:r>
              <a:rPr lang="en-US" sz="2400" dirty="0" err="1"/>
              <a:t>третмана</a:t>
            </a:r>
            <a:r>
              <a:rPr lang="en-US" sz="2400" dirty="0"/>
              <a:t> </a:t>
            </a:r>
            <a:endParaRPr lang="sr-Cyrl-RS" sz="2400" dirty="0" smtClean="0"/>
          </a:p>
          <a:p>
            <a:r>
              <a:rPr lang="en-US" sz="2400" dirty="0" smtClean="0"/>
              <a:t>у </a:t>
            </a:r>
            <a:r>
              <a:rPr lang="en-US" sz="2400" dirty="0" err="1"/>
              <a:t>виду</a:t>
            </a:r>
            <a:r>
              <a:rPr lang="en-US" sz="2400" dirty="0"/>
              <a:t> ГРУПНОГ </a:t>
            </a:r>
            <a:r>
              <a:rPr lang="en-US" sz="2400" dirty="0" err="1"/>
              <a:t>третмана</a:t>
            </a:r>
            <a:r>
              <a:rPr lang="en-US" sz="2400" dirty="0"/>
              <a:t> </a:t>
            </a:r>
            <a:endParaRPr lang="sr-Cyrl-RS" sz="2400" dirty="0" smtClean="0"/>
          </a:p>
          <a:p>
            <a:r>
              <a:rPr lang="en-US" sz="2400" dirty="0" smtClean="0"/>
              <a:t>у </a:t>
            </a:r>
            <a:r>
              <a:rPr lang="en-US" sz="2400" dirty="0" err="1"/>
              <a:t>виду</a:t>
            </a:r>
            <a:r>
              <a:rPr lang="en-US" sz="2400" dirty="0"/>
              <a:t> САВЕТА, УПУТСТАВА и ЗАДАТАКА</a:t>
            </a:r>
          </a:p>
          <a:p>
            <a:endParaRPr lang="en-US" sz="2400" dirty="0"/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sr-Cyrl-RS" dirty="0" smtClean="0">
                <a:solidFill>
                  <a:srgbClr val="FF0000"/>
                </a:solidFill>
              </a:rPr>
              <a:t>ИНДИКАЦИЈЕ ЗА КТХ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196752"/>
            <a:ext cx="8784976" cy="5069160"/>
          </a:xfrm>
        </p:spPr>
        <p:txBody>
          <a:bodyPr>
            <a:noAutofit/>
          </a:bodyPr>
          <a:lstStyle/>
          <a:p>
            <a:pPr lvl="0"/>
            <a:r>
              <a:rPr lang="en-US" sz="2400" b="1" dirty="0" smtClean="0"/>
              <a:t>ТРАУМАТОЛОГИЈА</a:t>
            </a:r>
            <a:endParaRPr lang="en-US" sz="2400" dirty="0" smtClean="0"/>
          </a:p>
          <a:p>
            <a:pPr marL="514350" lvl="0" indent="-514350">
              <a:buFont typeface="Wingdings" pitchFamily="2" charset="2"/>
              <a:buChar char="ü"/>
            </a:pPr>
            <a:r>
              <a:rPr lang="en-US" sz="2400" dirty="0" err="1" smtClean="0"/>
              <a:t>након</a:t>
            </a:r>
            <a:r>
              <a:rPr lang="en-US" sz="2400" dirty="0" smtClean="0"/>
              <a:t> </a:t>
            </a:r>
            <a:r>
              <a:rPr lang="en-US" sz="2400" dirty="0" err="1" smtClean="0"/>
              <a:t>прелома</a:t>
            </a:r>
            <a:endParaRPr lang="en-US" sz="2400" dirty="0" smtClean="0"/>
          </a:p>
          <a:p>
            <a:pPr marL="514350" lvl="0" indent="-514350">
              <a:buFont typeface="Wingdings" pitchFamily="2" charset="2"/>
              <a:buChar char="ü"/>
            </a:pPr>
            <a:r>
              <a:rPr lang="en-US" sz="2400" dirty="0" err="1" smtClean="0"/>
              <a:t>након</a:t>
            </a:r>
            <a:r>
              <a:rPr lang="en-US" sz="2400" dirty="0" smtClean="0"/>
              <a:t> </a:t>
            </a:r>
            <a:r>
              <a:rPr lang="en-US" sz="2400" dirty="0" err="1" smtClean="0"/>
              <a:t>повреде</a:t>
            </a:r>
            <a:r>
              <a:rPr lang="en-US" sz="2400" dirty="0" smtClean="0"/>
              <a:t> </a:t>
            </a:r>
            <a:r>
              <a:rPr lang="en-US" sz="2400" dirty="0" err="1" smtClean="0"/>
              <a:t>меких</a:t>
            </a:r>
            <a:r>
              <a:rPr lang="en-US" sz="2400" dirty="0" smtClean="0"/>
              <a:t> </a:t>
            </a:r>
            <a:r>
              <a:rPr lang="en-US" sz="2400" dirty="0" err="1" smtClean="0"/>
              <a:t>ткива</a:t>
            </a:r>
            <a:endParaRPr lang="en-US" sz="2400" dirty="0" smtClean="0"/>
          </a:p>
          <a:p>
            <a:pPr lvl="0"/>
            <a:r>
              <a:rPr lang="en-US" sz="2400" b="1" dirty="0" smtClean="0"/>
              <a:t>ОРТОПЕДИЈА</a:t>
            </a:r>
            <a:endParaRPr lang="en-US" sz="2400" dirty="0" smtClean="0"/>
          </a:p>
          <a:p>
            <a:pPr marL="514350" lvl="0" indent="-514350">
              <a:buFont typeface="Wingdings" pitchFamily="2" charset="2"/>
              <a:buChar char="ü"/>
            </a:pPr>
            <a:r>
              <a:rPr lang="en-US" sz="2400" dirty="0" err="1" smtClean="0"/>
              <a:t>конзервативно</a:t>
            </a:r>
            <a:r>
              <a:rPr lang="en-US" sz="2400" dirty="0" smtClean="0"/>
              <a:t> </a:t>
            </a:r>
            <a:r>
              <a:rPr lang="en-US" sz="2400" dirty="0" err="1" smtClean="0"/>
              <a:t>лечење</a:t>
            </a:r>
            <a:r>
              <a:rPr lang="en-US" sz="2400" dirty="0" smtClean="0"/>
              <a:t> </a:t>
            </a:r>
            <a:r>
              <a:rPr lang="en-US" sz="2400" dirty="0" err="1" smtClean="0"/>
              <a:t>поремећаја</a:t>
            </a:r>
            <a:r>
              <a:rPr lang="en-US" sz="2400" dirty="0" smtClean="0"/>
              <a:t> </a:t>
            </a:r>
            <a:r>
              <a:rPr lang="en-US" sz="2400" dirty="0" err="1" smtClean="0"/>
              <a:t>окоштавања</a:t>
            </a:r>
            <a:endParaRPr lang="en-US" sz="2400" dirty="0" smtClean="0"/>
          </a:p>
          <a:p>
            <a:pPr marL="514350" lvl="0" indent="-514350">
              <a:buFont typeface="Wingdings" pitchFamily="2" charset="2"/>
              <a:buChar char="ü"/>
            </a:pPr>
            <a:r>
              <a:rPr lang="en-US" sz="2400" dirty="0" err="1" smtClean="0"/>
              <a:t>конзервативно</a:t>
            </a:r>
            <a:r>
              <a:rPr lang="en-US" sz="2400" dirty="0" smtClean="0"/>
              <a:t> </a:t>
            </a:r>
            <a:r>
              <a:rPr lang="en-US" sz="2400" dirty="0" err="1" smtClean="0"/>
              <a:t>лечење</a:t>
            </a:r>
            <a:r>
              <a:rPr lang="en-US" sz="2400" dirty="0" smtClean="0"/>
              <a:t> </a:t>
            </a:r>
            <a:r>
              <a:rPr lang="en-US" sz="2400" dirty="0" err="1" smtClean="0"/>
              <a:t>контрактура</a:t>
            </a:r>
            <a:endParaRPr lang="en-US" sz="2400" dirty="0" smtClean="0"/>
          </a:p>
          <a:p>
            <a:pPr marL="514350" lvl="0" indent="-514350">
              <a:buFont typeface="Wingdings" pitchFamily="2" charset="2"/>
              <a:buChar char="ü"/>
            </a:pPr>
            <a:r>
              <a:rPr lang="en-US" sz="2400" dirty="0" err="1" smtClean="0"/>
              <a:t>конзервативно</a:t>
            </a:r>
            <a:r>
              <a:rPr lang="en-US" sz="2400" dirty="0" smtClean="0"/>
              <a:t> </a:t>
            </a:r>
            <a:r>
              <a:rPr lang="en-US" sz="2400" dirty="0" err="1" smtClean="0"/>
              <a:t>лечење</a:t>
            </a:r>
            <a:r>
              <a:rPr lang="en-US" sz="2400" dirty="0" smtClean="0"/>
              <a:t> </a:t>
            </a:r>
            <a:r>
              <a:rPr lang="en-US" sz="2400" dirty="0" err="1" smtClean="0"/>
              <a:t>деформитета</a:t>
            </a:r>
            <a:r>
              <a:rPr lang="en-US" sz="2400" dirty="0" smtClean="0"/>
              <a:t> </a:t>
            </a:r>
            <a:r>
              <a:rPr lang="en-US" sz="2400" dirty="0" err="1" smtClean="0"/>
              <a:t>кичменог</a:t>
            </a:r>
            <a:r>
              <a:rPr lang="en-US" sz="2400" dirty="0" smtClean="0"/>
              <a:t> </a:t>
            </a:r>
            <a:r>
              <a:rPr lang="en-US" sz="2400" dirty="0" err="1" smtClean="0"/>
              <a:t>стуба</a:t>
            </a:r>
            <a:endParaRPr lang="en-US" sz="2400" dirty="0" smtClean="0"/>
          </a:p>
          <a:p>
            <a:pPr lvl="0"/>
            <a:r>
              <a:rPr lang="en-US" sz="2400" b="1" dirty="0" smtClean="0"/>
              <a:t>НЕУРОХИРУРГИЈА</a:t>
            </a:r>
            <a:endParaRPr lang="en-US" sz="2400" dirty="0" smtClean="0"/>
          </a:p>
          <a:p>
            <a:pPr marL="514350" lvl="0" indent="-514350">
              <a:buFont typeface="Wingdings" pitchFamily="2" charset="2"/>
              <a:buChar char="ü"/>
            </a:pPr>
            <a:r>
              <a:rPr lang="en-US" sz="2400" dirty="0" err="1" smtClean="0"/>
              <a:t>после</a:t>
            </a:r>
            <a:r>
              <a:rPr lang="en-US" sz="2400" dirty="0" smtClean="0"/>
              <a:t> </a:t>
            </a:r>
            <a:r>
              <a:rPr lang="en-US" sz="2400" dirty="0" err="1" smtClean="0"/>
              <a:t>кранио-церебралних</a:t>
            </a:r>
            <a:r>
              <a:rPr lang="en-US" sz="2400" dirty="0" smtClean="0"/>
              <a:t> </a:t>
            </a:r>
            <a:r>
              <a:rPr lang="en-US" sz="2400" dirty="0" err="1" smtClean="0"/>
              <a:t>повреда</a:t>
            </a:r>
            <a:endParaRPr lang="en-US" sz="2400" dirty="0" smtClean="0"/>
          </a:p>
          <a:p>
            <a:pPr marL="514350" lvl="0" indent="-514350">
              <a:buFont typeface="Wingdings" pitchFamily="2" charset="2"/>
              <a:buChar char="ü"/>
            </a:pPr>
            <a:r>
              <a:rPr lang="en-US" sz="2400" dirty="0" err="1" smtClean="0"/>
              <a:t>после</a:t>
            </a:r>
            <a:r>
              <a:rPr lang="en-US" sz="2400" dirty="0" smtClean="0"/>
              <a:t> </a:t>
            </a:r>
            <a:r>
              <a:rPr lang="en-US" sz="2400" dirty="0" err="1" smtClean="0"/>
              <a:t>оперативног</a:t>
            </a:r>
            <a:r>
              <a:rPr lang="en-US" sz="2400" dirty="0" smtClean="0"/>
              <a:t> </a:t>
            </a:r>
            <a:r>
              <a:rPr lang="en-US" sz="2400" dirty="0" err="1" smtClean="0"/>
              <a:t>лечења</a:t>
            </a:r>
            <a:r>
              <a:rPr lang="en-US" sz="2400" dirty="0" smtClean="0"/>
              <a:t> </a:t>
            </a:r>
            <a:r>
              <a:rPr lang="en-US" sz="2400" dirty="0" err="1" smtClean="0"/>
              <a:t>дискус</a:t>
            </a:r>
            <a:r>
              <a:rPr lang="en-US" sz="2400" dirty="0" smtClean="0"/>
              <a:t> </a:t>
            </a:r>
            <a:r>
              <a:rPr lang="en-US" sz="2400" dirty="0" err="1" smtClean="0"/>
              <a:t>херније</a:t>
            </a:r>
            <a:endParaRPr lang="en-US" sz="2400" dirty="0" smtClean="0"/>
          </a:p>
          <a:p>
            <a:pPr lvl="0"/>
            <a:r>
              <a:rPr lang="en-US" sz="2400" b="1" dirty="0" smtClean="0"/>
              <a:t>ПЛАСТИЧНА ХИРУРГИЈА</a:t>
            </a:r>
            <a:endParaRPr lang="en-US" sz="2400" dirty="0" smtClean="0"/>
          </a:p>
          <a:p>
            <a:pPr marL="514350" lvl="0" indent="-514350">
              <a:buFont typeface="Wingdings" pitchFamily="2" charset="2"/>
              <a:buChar char="ü"/>
            </a:pPr>
            <a:r>
              <a:rPr lang="en-US" sz="2400" dirty="0" err="1" smtClean="0"/>
              <a:t>после</a:t>
            </a:r>
            <a:r>
              <a:rPr lang="en-US" sz="2400" dirty="0" smtClean="0"/>
              <a:t> </a:t>
            </a:r>
            <a:r>
              <a:rPr lang="en-US" sz="2400" dirty="0" err="1" smtClean="0"/>
              <a:t>пластичних</a:t>
            </a:r>
            <a:r>
              <a:rPr lang="en-US" sz="2400" dirty="0" smtClean="0"/>
              <a:t> </a:t>
            </a:r>
            <a:r>
              <a:rPr lang="en-US" sz="2400" dirty="0" err="1" smtClean="0"/>
              <a:t>операција</a:t>
            </a:r>
            <a:r>
              <a:rPr lang="en-US" sz="2400" dirty="0" smtClean="0"/>
              <a:t> </a:t>
            </a:r>
            <a:r>
              <a:rPr lang="en-US" sz="2400" dirty="0" err="1" smtClean="0"/>
              <a:t>на</a:t>
            </a:r>
            <a:r>
              <a:rPr lang="en-US" sz="2400" dirty="0" smtClean="0"/>
              <a:t> </a:t>
            </a:r>
            <a:r>
              <a:rPr lang="en-US" sz="2400" dirty="0" err="1" smtClean="0"/>
              <a:t>кожи</a:t>
            </a:r>
            <a:r>
              <a:rPr lang="en-US" sz="2400" dirty="0" smtClean="0"/>
              <a:t>, </a:t>
            </a:r>
            <a:r>
              <a:rPr lang="en-US" sz="2400" dirty="0" err="1" smtClean="0"/>
              <a:t>тетивама</a:t>
            </a:r>
            <a:r>
              <a:rPr lang="en-US" sz="2400" dirty="0" smtClean="0"/>
              <a:t> </a:t>
            </a:r>
            <a:r>
              <a:rPr lang="en-US" sz="2400" dirty="0" err="1" smtClean="0"/>
              <a:t>или</a:t>
            </a:r>
            <a:r>
              <a:rPr lang="en-US" sz="2400" dirty="0" smtClean="0"/>
              <a:t> </a:t>
            </a:r>
            <a:r>
              <a:rPr lang="en-US" sz="2400" dirty="0" err="1" smtClean="0"/>
              <a:t>другим</a:t>
            </a:r>
            <a:r>
              <a:rPr lang="en-US" sz="2400" dirty="0" smtClean="0"/>
              <a:t> </a:t>
            </a:r>
            <a:r>
              <a:rPr lang="en-US" sz="2400" dirty="0" err="1" smtClean="0"/>
              <a:t>меким</a:t>
            </a:r>
            <a:r>
              <a:rPr lang="en-US" sz="2400" dirty="0" smtClean="0"/>
              <a:t> </a:t>
            </a:r>
            <a:r>
              <a:rPr lang="en-US" sz="2400" dirty="0" err="1" smtClean="0"/>
              <a:t>ткивима</a:t>
            </a:r>
            <a:endParaRPr lang="en-US" sz="2400" dirty="0" smtClean="0"/>
          </a:p>
          <a:p>
            <a:endParaRPr lang="en-US" sz="2400" dirty="0"/>
          </a:p>
          <a:p>
            <a:endParaRPr lang="en-US" sz="2400" dirty="0"/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/>
          <a:lstStyle/>
          <a:p>
            <a:r>
              <a:rPr lang="sr-Cyrl-RS" dirty="0" smtClean="0">
                <a:solidFill>
                  <a:srgbClr val="FF0000"/>
                </a:solidFill>
              </a:rPr>
              <a:t>ИНДИКАЦИЈЕ ЗА КТХ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1340768"/>
            <a:ext cx="8892480" cy="5328592"/>
          </a:xfrm>
        </p:spPr>
        <p:txBody>
          <a:bodyPr>
            <a:normAutofit fontScale="55000" lnSpcReduction="20000"/>
          </a:bodyPr>
          <a:lstStyle/>
          <a:p>
            <a:pPr lvl="0"/>
            <a:r>
              <a:rPr lang="en-US" sz="3800" b="1" dirty="0" smtClean="0"/>
              <a:t>ОПШТА ХИРУРГИЈА</a:t>
            </a:r>
            <a:endParaRPr lang="en-US" sz="3800" dirty="0" smtClean="0"/>
          </a:p>
          <a:p>
            <a:pPr marL="514350" lvl="0" indent="-514350">
              <a:buFont typeface="Wingdings" pitchFamily="2" charset="2"/>
              <a:buChar char="ü"/>
            </a:pPr>
            <a:r>
              <a:rPr lang="en-US" sz="3800" dirty="0" err="1" smtClean="0"/>
              <a:t>подизање</a:t>
            </a:r>
            <a:r>
              <a:rPr lang="en-US" sz="3800" dirty="0" smtClean="0"/>
              <a:t> </a:t>
            </a:r>
            <a:r>
              <a:rPr lang="en-US" sz="3800" dirty="0" err="1" smtClean="0"/>
              <a:t>опште</a:t>
            </a:r>
            <a:r>
              <a:rPr lang="en-US" sz="3800" dirty="0" smtClean="0"/>
              <a:t> </a:t>
            </a:r>
            <a:r>
              <a:rPr lang="en-US" sz="3800" dirty="0" err="1" smtClean="0"/>
              <a:t>кондиције</a:t>
            </a:r>
            <a:r>
              <a:rPr lang="en-US" sz="3800" dirty="0" smtClean="0"/>
              <a:t> </a:t>
            </a:r>
            <a:r>
              <a:rPr lang="en-US" sz="3800" dirty="0" err="1" smtClean="0"/>
              <a:t>током</a:t>
            </a:r>
            <a:r>
              <a:rPr lang="en-US" sz="3800" dirty="0" smtClean="0"/>
              <a:t> </a:t>
            </a:r>
            <a:r>
              <a:rPr lang="en-US" sz="3800" dirty="0" err="1" smtClean="0"/>
              <a:t>пре-оперативних</a:t>
            </a:r>
            <a:r>
              <a:rPr lang="en-US" sz="3800" dirty="0" smtClean="0"/>
              <a:t> </a:t>
            </a:r>
            <a:r>
              <a:rPr lang="en-US" sz="3800" dirty="0" err="1" smtClean="0"/>
              <a:t>припрема</a:t>
            </a:r>
            <a:endParaRPr lang="en-US" sz="3800" dirty="0" smtClean="0"/>
          </a:p>
          <a:p>
            <a:pPr marL="514350" lvl="0" indent="-514350">
              <a:buFont typeface="Wingdings" pitchFamily="2" charset="2"/>
              <a:buChar char="ü"/>
            </a:pPr>
            <a:r>
              <a:rPr lang="en-US" sz="3800" dirty="0" err="1" smtClean="0"/>
              <a:t>подизање</a:t>
            </a:r>
            <a:r>
              <a:rPr lang="en-US" sz="3800" dirty="0" smtClean="0"/>
              <a:t> </a:t>
            </a:r>
            <a:r>
              <a:rPr lang="en-US" sz="3800" dirty="0" err="1" smtClean="0"/>
              <a:t>опште</a:t>
            </a:r>
            <a:r>
              <a:rPr lang="en-US" sz="3800" dirty="0" smtClean="0"/>
              <a:t> </a:t>
            </a:r>
            <a:r>
              <a:rPr lang="en-US" sz="3800" dirty="0" err="1" smtClean="0"/>
              <a:t>кондиције</a:t>
            </a:r>
            <a:r>
              <a:rPr lang="en-US" sz="3800" dirty="0" smtClean="0"/>
              <a:t> </a:t>
            </a:r>
            <a:r>
              <a:rPr lang="en-US" sz="3800" dirty="0" err="1" smtClean="0"/>
              <a:t>после</a:t>
            </a:r>
            <a:r>
              <a:rPr lang="en-US" sz="3800" dirty="0" smtClean="0"/>
              <a:t> </a:t>
            </a:r>
            <a:r>
              <a:rPr lang="en-US" sz="3800" dirty="0" err="1" smtClean="0"/>
              <a:t>хирушких</a:t>
            </a:r>
            <a:r>
              <a:rPr lang="en-US" sz="3800" dirty="0" smtClean="0"/>
              <a:t> </a:t>
            </a:r>
            <a:r>
              <a:rPr lang="en-US" sz="3800" dirty="0" err="1" smtClean="0"/>
              <a:t>интервенција</a:t>
            </a:r>
            <a:endParaRPr lang="en-US" sz="3800" dirty="0" smtClean="0"/>
          </a:p>
          <a:p>
            <a:pPr lvl="0"/>
            <a:r>
              <a:rPr lang="en-US" sz="3800" b="1" dirty="0" smtClean="0"/>
              <a:t>АКУШЕРСТВО</a:t>
            </a:r>
            <a:endParaRPr lang="en-US" sz="3800" dirty="0" smtClean="0"/>
          </a:p>
          <a:p>
            <a:pPr marL="514350" lvl="0" indent="-514350">
              <a:buFont typeface="Wingdings" pitchFamily="2" charset="2"/>
              <a:buChar char="ü"/>
            </a:pPr>
            <a:r>
              <a:rPr lang="pl-PL" sz="3800" dirty="0" smtClean="0"/>
              <a:t>психо-физичка припрема за безболни порођај</a:t>
            </a:r>
            <a:endParaRPr lang="en-US" sz="3800" dirty="0" smtClean="0"/>
          </a:p>
          <a:p>
            <a:pPr marL="514350" lvl="0" indent="-514350">
              <a:buFont typeface="Wingdings" pitchFamily="2" charset="2"/>
              <a:buChar char="ü"/>
            </a:pPr>
            <a:r>
              <a:rPr lang="vi-VN" sz="3800" dirty="0" smtClean="0"/>
              <a:t>после порођаја</a:t>
            </a:r>
            <a:endParaRPr lang="en-US" sz="3800" dirty="0" smtClean="0"/>
          </a:p>
          <a:p>
            <a:pPr lvl="0"/>
            <a:r>
              <a:rPr lang="en-US" sz="3800" b="1" dirty="0" smtClean="0"/>
              <a:t>НЕУРОЛОГИЈА</a:t>
            </a:r>
            <a:endParaRPr lang="en-US" sz="3800" dirty="0" smtClean="0"/>
          </a:p>
          <a:p>
            <a:pPr marL="514350" lvl="0" indent="-514350">
              <a:buFont typeface="Wingdings" pitchFamily="2" charset="2"/>
              <a:buChar char="ü"/>
            </a:pPr>
            <a:r>
              <a:rPr lang="en-US" sz="3800" dirty="0" err="1" smtClean="0"/>
              <a:t>периферне</a:t>
            </a:r>
            <a:r>
              <a:rPr lang="en-US" sz="3800" dirty="0" smtClean="0"/>
              <a:t> </a:t>
            </a:r>
            <a:r>
              <a:rPr lang="en-US" sz="3800" dirty="0" err="1" smtClean="0"/>
              <a:t>одузетости</a:t>
            </a:r>
            <a:r>
              <a:rPr lang="en-US" sz="3800" dirty="0" smtClean="0"/>
              <a:t> у </a:t>
            </a:r>
            <a:r>
              <a:rPr lang="en-US" sz="3800" dirty="0" err="1" smtClean="0"/>
              <a:t>фази</a:t>
            </a:r>
            <a:r>
              <a:rPr lang="en-US" sz="3800" dirty="0" smtClean="0"/>
              <a:t> </a:t>
            </a:r>
            <a:r>
              <a:rPr lang="en-US" sz="3800" dirty="0" err="1" smtClean="0"/>
              <a:t>парализе</a:t>
            </a:r>
            <a:r>
              <a:rPr lang="en-US" sz="3800" dirty="0" smtClean="0"/>
              <a:t> и </a:t>
            </a:r>
            <a:r>
              <a:rPr lang="en-US" sz="3800" dirty="0" err="1" smtClean="0"/>
              <a:t>фази</a:t>
            </a:r>
            <a:r>
              <a:rPr lang="en-US" sz="3800" dirty="0" smtClean="0"/>
              <a:t> </a:t>
            </a:r>
            <a:r>
              <a:rPr lang="en-US" sz="3800" dirty="0" err="1" smtClean="0"/>
              <a:t>регенерације</a:t>
            </a:r>
            <a:r>
              <a:rPr lang="en-US" sz="3800" dirty="0" smtClean="0"/>
              <a:t> </a:t>
            </a:r>
            <a:r>
              <a:rPr lang="en-US" sz="3800" dirty="0" err="1" smtClean="0"/>
              <a:t>живца</a:t>
            </a:r>
            <a:endParaRPr lang="en-US" sz="3800" dirty="0" smtClean="0"/>
          </a:p>
          <a:p>
            <a:pPr marL="514350" lvl="0" indent="-514350">
              <a:buFont typeface="Wingdings" pitchFamily="2" charset="2"/>
              <a:buChar char="ü"/>
            </a:pPr>
            <a:r>
              <a:rPr lang="en-US" sz="3800" dirty="0" err="1" smtClean="0"/>
              <a:t>централне</a:t>
            </a:r>
            <a:r>
              <a:rPr lang="en-US" sz="3800" dirty="0" smtClean="0"/>
              <a:t> </a:t>
            </a:r>
            <a:r>
              <a:rPr lang="en-US" sz="3800" dirty="0" err="1" smtClean="0"/>
              <a:t>одузетости</a:t>
            </a:r>
            <a:r>
              <a:rPr lang="en-US" sz="3800" dirty="0" smtClean="0"/>
              <a:t> и </a:t>
            </a:r>
            <a:r>
              <a:rPr lang="en-US" sz="3800" dirty="0" err="1" smtClean="0"/>
              <a:t>услед</a:t>
            </a:r>
            <a:r>
              <a:rPr lang="en-US" sz="3800" dirty="0" smtClean="0"/>
              <a:t> </a:t>
            </a:r>
            <a:r>
              <a:rPr lang="en-US" sz="3800" dirty="0" err="1" smtClean="0"/>
              <a:t>церебро-васкуларног</a:t>
            </a:r>
            <a:r>
              <a:rPr lang="en-US" sz="3800" dirty="0" smtClean="0"/>
              <a:t> </a:t>
            </a:r>
            <a:r>
              <a:rPr lang="en-US" sz="3800" dirty="0" err="1" smtClean="0"/>
              <a:t>оштећења</a:t>
            </a:r>
            <a:endParaRPr lang="en-US" sz="3800" dirty="0" smtClean="0"/>
          </a:p>
          <a:p>
            <a:pPr lvl="0"/>
            <a:r>
              <a:rPr lang="en-US" sz="3800" b="1" dirty="0" smtClean="0"/>
              <a:t>РЕУМАТОЛОГИЈА</a:t>
            </a:r>
            <a:endParaRPr lang="en-US" sz="3800" dirty="0" smtClean="0"/>
          </a:p>
          <a:p>
            <a:pPr marL="514350" lvl="0" indent="-514350">
              <a:buFont typeface="Wingdings" pitchFamily="2" charset="2"/>
              <a:buChar char="ü"/>
            </a:pPr>
            <a:r>
              <a:rPr lang="en-US" sz="3800" dirty="0" err="1" smtClean="0"/>
              <a:t>дегенеративни</a:t>
            </a:r>
            <a:r>
              <a:rPr lang="en-US" sz="3800" dirty="0" smtClean="0"/>
              <a:t>, </a:t>
            </a:r>
            <a:r>
              <a:rPr lang="en-US" sz="3800" dirty="0" err="1" smtClean="0"/>
              <a:t>запаљенски</a:t>
            </a:r>
            <a:r>
              <a:rPr lang="en-US" sz="3800" dirty="0" smtClean="0"/>
              <a:t> и </a:t>
            </a:r>
            <a:r>
              <a:rPr lang="en-US" sz="3800" dirty="0" err="1" smtClean="0"/>
              <a:t>ванзглобни</a:t>
            </a:r>
            <a:r>
              <a:rPr lang="en-US" sz="3800" dirty="0" smtClean="0"/>
              <a:t> </a:t>
            </a:r>
            <a:r>
              <a:rPr lang="en-US" sz="3800" dirty="0" err="1" smtClean="0"/>
              <a:t>реуматизам</a:t>
            </a:r>
            <a:endParaRPr lang="en-US" sz="3800" dirty="0" smtClean="0"/>
          </a:p>
          <a:p>
            <a:pPr lvl="0"/>
            <a:r>
              <a:rPr lang="en-US" sz="3800" b="1" dirty="0" smtClean="0"/>
              <a:t>ПУЛМОЛОГИЈА</a:t>
            </a:r>
            <a:endParaRPr lang="en-US" sz="3800" dirty="0" smtClean="0"/>
          </a:p>
          <a:p>
            <a:pPr marL="514350" lvl="0" indent="-514350">
              <a:buFont typeface="Wingdings" pitchFamily="2" charset="2"/>
              <a:buChar char="ü"/>
            </a:pPr>
            <a:r>
              <a:rPr lang="en-US" sz="3800" dirty="0" err="1" smtClean="0"/>
              <a:t>хронична</a:t>
            </a:r>
            <a:r>
              <a:rPr lang="en-US" sz="3800" dirty="0" smtClean="0"/>
              <a:t> </a:t>
            </a:r>
            <a:r>
              <a:rPr lang="en-US" sz="3800" dirty="0" err="1" smtClean="0"/>
              <a:t>неспецифична</a:t>
            </a:r>
            <a:r>
              <a:rPr lang="en-US" sz="3800" dirty="0" smtClean="0"/>
              <a:t> </a:t>
            </a:r>
            <a:r>
              <a:rPr lang="en-US" sz="3800" dirty="0" err="1" smtClean="0"/>
              <a:t>обољења</a:t>
            </a:r>
            <a:endParaRPr lang="en-US" sz="3800" dirty="0" smtClean="0"/>
          </a:p>
          <a:p>
            <a:pPr lvl="0"/>
            <a:r>
              <a:rPr lang="en-US" sz="3800" b="1" dirty="0" smtClean="0"/>
              <a:t>КАРДИОЛОГИЈА</a:t>
            </a:r>
            <a:endParaRPr lang="en-US" sz="3800" dirty="0" smtClean="0"/>
          </a:p>
          <a:p>
            <a:pPr marL="514350" lvl="0" indent="-514350">
              <a:buFont typeface="Wingdings" pitchFamily="2" charset="2"/>
              <a:buChar char="ü"/>
            </a:pPr>
            <a:r>
              <a:rPr lang="en-US" sz="3800" dirty="0" err="1" smtClean="0"/>
              <a:t>превенција</a:t>
            </a:r>
            <a:r>
              <a:rPr lang="en-US" sz="3800" dirty="0" smtClean="0"/>
              <a:t> </a:t>
            </a:r>
            <a:r>
              <a:rPr lang="en-US" sz="3800" dirty="0" err="1" smtClean="0"/>
              <a:t>коронарне</a:t>
            </a:r>
            <a:r>
              <a:rPr lang="en-US" sz="3800" dirty="0" smtClean="0"/>
              <a:t> </a:t>
            </a:r>
            <a:r>
              <a:rPr lang="en-US" sz="3800" dirty="0" err="1" smtClean="0"/>
              <a:t>инсуфицијенције</a:t>
            </a:r>
            <a:endParaRPr lang="en-US" sz="3800" dirty="0" smtClean="0"/>
          </a:p>
          <a:p>
            <a:pPr marL="514350" lvl="0" indent="-514350">
              <a:buFont typeface="Wingdings" pitchFamily="2" charset="2"/>
              <a:buChar char="ü"/>
            </a:pPr>
            <a:r>
              <a:rPr lang="en-US" sz="3800" dirty="0" err="1" smtClean="0"/>
              <a:t>стања</a:t>
            </a:r>
            <a:r>
              <a:rPr lang="en-US" sz="3800" dirty="0" smtClean="0"/>
              <a:t> </a:t>
            </a:r>
            <a:r>
              <a:rPr lang="en-US" sz="3800" dirty="0" err="1" smtClean="0"/>
              <a:t>после</a:t>
            </a:r>
            <a:r>
              <a:rPr lang="en-US" sz="3800" dirty="0" smtClean="0"/>
              <a:t> </a:t>
            </a:r>
            <a:r>
              <a:rPr lang="en-US" sz="3800" dirty="0" err="1" smtClean="0"/>
              <a:t>инфаркта</a:t>
            </a:r>
            <a:r>
              <a:rPr lang="en-US" sz="3800" dirty="0" smtClean="0"/>
              <a:t> </a:t>
            </a:r>
            <a:r>
              <a:rPr lang="en-US" sz="3800" dirty="0" err="1" smtClean="0"/>
              <a:t>миокарда</a:t>
            </a:r>
            <a:endParaRPr lang="en-US" sz="3800" dirty="0" smtClean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>
                <a:solidFill>
                  <a:srgbClr val="FF0000"/>
                </a:solidFill>
              </a:rPr>
              <a:t>КОНТРАИНДИКАЦИЈЕ ЗА КТХ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>
              <a:buFont typeface="Wingdings" pitchFamily="2" charset="2"/>
              <a:buChar char="ü"/>
            </a:pPr>
            <a:r>
              <a:rPr lang="en-US" sz="2400" dirty="0" err="1" smtClean="0"/>
              <a:t>акутни</a:t>
            </a:r>
            <a:r>
              <a:rPr lang="en-US" sz="2400" dirty="0" smtClean="0"/>
              <a:t> </a:t>
            </a:r>
            <a:r>
              <a:rPr lang="en-US" sz="2400" dirty="0" err="1" smtClean="0"/>
              <a:t>запаљенски</a:t>
            </a:r>
            <a:r>
              <a:rPr lang="en-US" sz="2400" dirty="0" smtClean="0"/>
              <a:t> </a:t>
            </a:r>
            <a:r>
              <a:rPr lang="en-US" sz="2400" dirty="0" err="1" smtClean="0"/>
              <a:t>процеси</a:t>
            </a:r>
            <a:endParaRPr lang="en-US" sz="2400" dirty="0" smtClean="0"/>
          </a:p>
          <a:p>
            <a:pPr lvl="0">
              <a:buFont typeface="Wingdings" pitchFamily="2" charset="2"/>
              <a:buChar char="ü"/>
            </a:pPr>
            <a:r>
              <a:rPr lang="en-US" sz="2400" dirty="0" err="1" smtClean="0"/>
              <a:t>заразна</a:t>
            </a:r>
            <a:r>
              <a:rPr lang="en-US" sz="2400" dirty="0" smtClean="0"/>
              <a:t> </a:t>
            </a:r>
            <a:r>
              <a:rPr lang="en-US" sz="2400" dirty="0" err="1" smtClean="0"/>
              <a:t>обољења</a:t>
            </a:r>
            <a:endParaRPr lang="en-US" sz="2400" dirty="0" smtClean="0"/>
          </a:p>
          <a:p>
            <a:pPr lvl="0">
              <a:buFont typeface="Wingdings" pitchFamily="2" charset="2"/>
              <a:buChar char="ü"/>
            </a:pPr>
            <a:r>
              <a:rPr lang="en-US" sz="2400" dirty="0" err="1" smtClean="0"/>
              <a:t>локални</a:t>
            </a:r>
            <a:r>
              <a:rPr lang="en-US" sz="2400" dirty="0" smtClean="0"/>
              <a:t> </a:t>
            </a:r>
            <a:r>
              <a:rPr lang="en-US" sz="2400" dirty="0" err="1" smtClean="0"/>
              <a:t>запаљиви</a:t>
            </a:r>
            <a:r>
              <a:rPr lang="en-US" sz="2400" dirty="0" smtClean="0"/>
              <a:t> </a:t>
            </a:r>
            <a:r>
              <a:rPr lang="en-US" sz="2400" dirty="0" err="1" smtClean="0"/>
              <a:t>процеси</a:t>
            </a:r>
            <a:endParaRPr lang="en-US" sz="2400" dirty="0" smtClean="0"/>
          </a:p>
          <a:p>
            <a:pPr lvl="0">
              <a:buFont typeface="Wingdings" pitchFamily="2" charset="2"/>
              <a:buChar char="ü"/>
            </a:pPr>
            <a:r>
              <a:rPr lang="en-US" sz="2400" dirty="0" err="1" smtClean="0"/>
              <a:t>свежа</a:t>
            </a:r>
            <a:r>
              <a:rPr lang="en-US" sz="2400" dirty="0" smtClean="0"/>
              <a:t> </a:t>
            </a:r>
            <a:r>
              <a:rPr lang="en-US" sz="2400" dirty="0" err="1" smtClean="0"/>
              <a:t>трауматска</a:t>
            </a:r>
            <a:r>
              <a:rPr lang="en-US" sz="2400" dirty="0" smtClean="0"/>
              <a:t> </a:t>
            </a:r>
            <a:r>
              <a:rPr lang="en-US" sz="2400" dirty="0" err="1" smtClean="0"/>
              <a:t>оштећења</a:t>
            </a:r>
            <a:endParaRPr lang="en-US" sz="2400" dirty="0" smtClean="0"/>
          </a:p>
          <a:p>
            <a:pPr lvl="0">
              <a:buFont typeface="Wingdings" pitchFamily="2" charset="2"/>
              <a:buChar char="ü"/>
            </a:pPr>
            <a:r>
              <a:rPr lang="en-US" sz="2400" dirty="0" err="1" smtClean="0"/>
              <a:t>декомпензоване</a:t>
            </a:r>
            <a:r>
              <a:rPr lang="en-US" sz="2400" dirty="0" smtClean="0"/>
              <a:t> </a:t>
            </a:r>
            <a:r>
              <a:rPr lang="en-US" sz="2400" dirty="0" err="1" smtClean="0"/>
              <a:t>срчане</a:t>
            </a:r>
            <a:r>
              <a:rPr lang="en-US" sz="2400" dirty="0" smtClean="0"/>
              <a:t> </a:t>
            </a:r>
            <a:r>
              <a:rPr lang="en-US" sz="2400" dirty="0" err="1" smtClean="0"/>
              <a:t>мане</a:t>
            </a:r>
            <a:endParaRPr lang="en-US" sz="2400" dirty="0" smtClean="0"/>
          </a:p>
          <a:p>
            <a:pPr lvl="0">
              <a:buFont typeface="Wingdings" pitchFamily="2" charset="2"/>
              <a:buChar char="ü"/>
            </a:pPr>
            <a:r>
              <a:rPr lang="en-US" sz="2400" dirty="0" err="1" smtClean="0"/>
              <a:t>високи</a:t>
            </a:r>
            <a:r>
              <a:rPr lang="en-US" sz="2400" dirty="0" smtClean="0"/>
              <a:t> </a:t>
            </a:r>
            <a:r>
              <a:rPr lang="en-US" sz="2400" dirty="0" err="1" smtClean="0"/>
              <a:t>артеријски</a:t>
            </a:r>
            <a:r>
              <a:rPr lang="en-US" sz="2400" dirty="0" smtClean="0"/>
              <a:t> </a:t>
            </a:r>
            <a:r>
              <a:rPr lang="en-US" sz="2400" dirty="0" err="1" smtClean="0"/>
              <a:t>притисак</a:t>
            </a:r>
            <a:endParaRPr lang="en-US" sz="2400" dirty="0" smtClean="0"/>
          </a:p>
          <a:p>
            <a:pPr lvl="0">
              <a:buFont typeface="Wingdings" pitchFamily="2" charset="2"/>
              <a:buChar char="ü"/>
            </a:pPr>
            <a:r>
              <a:rPr lang="en-US" sz="2400" dirty="0" err="1" smtClean="0"/>
              <a:t>тежа</a:t>
            </a:r>
            <a:r>
              <a:rPr lang="en-US" sz="2400" dirty="0" smtClean="0"/>
              <a:t> </a:t>
            </a:r>
            <a:r>
              <a:rPr lang="en-US" sz="2400" dirty="0" err="1" smtClean="0"/>
              <a:t>неспецифична</a:t>
            </a:r>
            <a:r>
              <a:rPr lang="en-US" sz="2400" dirty="0" smtClean="0"/>
              <a:t> </a:t>
            </a:r>
            <a:r>
              <a:rPr lang="en-US" sz="2400" dirty="0" err="1" smtClean="0"/>
              <a:t>обољења</a:t>
            </a:r>
            <a:r>
              <a:rPr lang="en-US" sz="2400" dirty="0" smtClean="0"/>
              <a:t> </a:t>
            </a:r>
            <a:r>
              <a:rPr lang="en-US" sz="2400" dirty="0" err="1" smtClean="0"/>
              <a:t>плућа</a:t>
            </a:r>
            <a:endParaRPr lang="en-US" sz="2400" dirty="0" smtClean="0"/>
          </a:p>
          <a:p>
            <a:pPr lvl="0">
              <a:buFont typeface="Wingdings" pitchFamily="2" charset="2"/>
              <a:buChar char="ü"/>
            </a:pPr>
            <a:r>
              <a:rPr lang="en-US" sz="2400" dirty="0" err="1" smtClean="0"/>
              <a:t>опасност</a:t>
            </a:r>
            <a:r>
              <a:rPr lang="en-US" sz="2400" dirty="0" smtClean="0"/>
              <a:t> </a:t>
            </a:r>
            <a:r>
              <a:rPr lang="en-US" sz="2400" dirty="0" err="1" smtClean="0"/>
              <a:t>од</a:t>
            </a:r>
            <a:r>
              <a:rPr lang="en-US" sz="2400" dirty="0" smtClean="0"/>
              <a:t> </a:t>
            </a:r>
            <a:r>
              <a:rPr lang="en-US" sz="2400" dirty="0" err="1" smtClean="0"/>
              <a:t>крвављења</a:t>
            </a:r>
            <a:endParaRPr lang="en-US" sz="2400" dirty="0" smtClean="0"/>
          </a:p>
          <a:p>
            <a:pPr lvl="0">
              <a:buFont typeface="Wingdings" pitchFamily="2" charset="2"/>
              <a:buChar char="ü"/>
            </a:pPr>
            <a:r>
              <a:rPr lang="en-US" sz="2400" dirty="0" err="1" smtClean="0"/>
              <a:t>тумори</a:t>
            </a:r>
            <a:r>
              <a:rPr lang="en-US" sz="2400" dirty="0" smtClean="0"/>
              <a:t> </a:t>
            </a:r>
          </a:p>
          <a:p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/>
          <a:lstStyle/>
          <a:p>
            <a:r>
              <a:rPr lang="sr-Cyrl-RS" dirty="0" smtClean="0"/>
              <a:t>ПИТАЊА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268760"/>
            <a:ext cx="8712968" cy="5400600"/>
          </a:xfrm>
        </p:spPr>
        <p:txBody>
          <a:bodyPr>
            <a:normAutofit fontScale="62500" lnSpcReduction="20000"/>
          </a:bodyPr>
          <a:lstStyle/>
          <a:p>
            <a:r>
              <a:rPr lang="sr-Cyrl-RS" dirty="0" smtClean="0">
                <a:solidFill>
                  <a:srgbClr val="00B050"/>
                </a:solidFill>
              </a:rPr>
              <a:t>Циљеви терапије су</a:t>
            </a:r>
            <a:r>
              <a:rPr lang="en-US" dirty="0" smtClean="0">
                <a:solidFill>
                  <a:srgbClr val="00B050"/>
                </a:solidFill>
              </a:rPr>
              <a:t>?</a:t>
            </a:r>
            <a:endParaRPr lang="sr-Cyrl-RS" dirty="0" smtClean="0">
              <a:solidFill>
                <a:srgbClr val="00B050"/>
              </a:solidFill>
            </a:endParaRPr>
          </a:p>
          <a:p>
            <a:r>
              <a:rPr lang="sr-Cyrl-RS" dirty="0" smtClean="0"/>
              <a:t>Потпуно излечење – побољшање – заустављање - успоравање патолошког процеса</a:t>
            </a:r>
          </a:p>
          <a:p>
            <a:r>
              <a:rPr lang="sr-Cyrl-RS" dirty="0" smtClean="0">
                <a:solidFill>
                  <a:srgbClr val="00B050"/>
                </a:solidFill>
              </a:rPr>
              <a:t>Рехабилитација има за циљ</a:t>
            </a:r>
            <a:r>
              <a:rPr lang="en-US" dirty="0" smtClean="0">
                <a:solidFill>
                  <a:srgbClr val="00B050"/>
                </a:solidFill>
              </a:rPr>
              <a:t> ?</a:t>
            </a:r>
            <a:endParaRPr lang="sr-Cyrl-RS" dirty="0" smtClean="0">
              <a:solidFill>
                <a:srgbClr val="00B050"/>
              </a:solidFill>
            </a:endParaRPr>
          </a:p>
          <a:p>
            <a:r>
              <a:rPr lang="sr-Cyrl-RS" dirty="0" smtClean="0"/>
              <a:t>Н</a:t>
            </a:r>
            <a:r>
              <a:rPr lang="en-US" dirty="0" err="1" smtClean="0"/>
              <a:t>еговање</a:t>
            </a:r>
            <a:r>
              <a:rPr lang="en-US" dirty="0" smtClean="0"/>
              <a:t>, </a:t>
            </a:r>
            <a:r>
              <a:rPr lang="en-US" dirty="0" err="1" smtClean="0"/>
              <a:t>истицање</a:t>
            </a:r>
            <a:r>
              <a:rPr lang="en-US" dirty="0" smtClean="0"/>
              <a:t> и </a:t>
            </a:r>
            <a:r>
              <a:rPr lang="en-US" dirty="0" err="1" smtClean="0"/>
              <a:t>развија</a:t>
            </a:r>
            <a:r>
              <a:rPr lang="sr-Cyrl-RS" dirty="0" smtClean="0"/>
              <a:t>њ</a:t>
            </a:r>
            <a:r>
              <a:rPr lang="en-US" dirty="0" smtClean="0"/>
              <a:t>е </a:t>
            </a:r>
            <a:r>
              <a:rPr lang="en-US" dirty="0" err="1" smtClean="0"/>
              <a:t>преосталих</a:t>
            </a:r>
            <a:r>
              <a:rPr lang="en-US" dirty="0" smtClean="0"/>
              <a:t> </a:t>
            </a:r>
            <a:r>
              <a:rPr lang="en-US" dirty="0" err="1" smtClean="0"/>
              <a:t>способности</a:t>
            </a:r>
            <a:r>
              <a:rPr lang="en-US" dirty="0" smtClean="0"/>
              <a:t> </a:t>
            </a:r>
            <a:r>
              <a:rPr lang="en-US" dirty="0" err="1" smtClean="0"/>
              <a:t>инвалидне</a:t>
            </a:r>
            <a:r>
              <a:rPr lang="en-US" dirty="0" smtClean="0"/>
              <a:t> </a:t>
            </a:r>
            <a:r>
              <a:rPr lang="en-US" dirty="0" err="1" smtClean="0"/>
              <a:t>особе</a:t>
            </a:r>
            <a:r>
              <a:rPr lang="en-US" dirty="0" smtClean="0"/>
              <a:t>.</a:t>
            </a:r>
            <a:endParaRPr lang="sr-Cyrl-RS" dirty="0" smtClean="0"/>
          </a:p>
          <a:p>
            <a:r>
              <a:rPr lang="sr-Cyrl-RS" dirty="0" smtClean="0">
                <a:solidFill>
                  <a:srgbClr val="00B050"/>
                </a:solidFill>
              </a:rPr>
              <a:t>С</a:t>
            </a:r>
            <a:r>
              <a:rPr lang="en-US" dirty="0" smtClean="0">
                <a:solidFill>
                  <a:srgbClr val="00B050"/>
                </a:solidFill>
              </a:rPr>
              <a:t> </a:t>
            </a:r>
            <a:r>
              <a:rPr lang="en-US" dirty="0" err="1" smtClean="0">
                <a:solidFill>
                  <a:srgbClr val="00B050"/>
                </a:solidFill>
              </a:rPr>
              <a:t>обзиром</a:t>
            </a:r>
            <a:r>
              <a:rPr lang="en-US" dirty="0" smtClean="0">
                <a:solidFill>
                  <a:srgbClr val="00B050"/>
                </a:solidFill>
              </a:rPr>
              <a:t> </a:t>
            </a:r>
            <a:r>
              <a:rPr lang="en-US" dirty="0" err="1" smtClean="0">
                <a:solidFill>
                  <a:srgbClr val="00B050"/>
                </a:solidFill>
              </a:rPr>
              <a:t>на</a:t>
            </a:r>
            <a:r>
              <a:rPr lang="en-US" dirty="0" smtClean="0">
                <a:solidFill>
                  <a:srgbClr val="00B050"/>
                </a:solidFill>
              </a:rPr>
              <a:t> </a:t>
            </a:r>
            <a:r>
              <a:rPr lang="en-US" dirty="0" err="1" smtClean="0">
                <a:solidFill>
                  <a:srgbClr val="00B050"/>
                </a:solidFill>
              </a:rPr>
              <a:t>подру</a:t>
            </a:r>
            <a:r>
              <a:rPr lang="sr-Cyrl-RS" dirty="0" smtClean="0">
                <a:solidFill>
                  <a:srgbClr val="00B050"/>
                </a:solidFill>
              </a:rPr>
              <a:t>ч</a:t>
            </a:r>
            <a:r>
              <a:rPr lang="en-US" dirty="0" err="1" smtClean="0">
                <a:solidFill>
                  <a:srgbClr val="00B050"/>
                </a:solidFill>
              </a:rPr>
              <a:t>ја</a:t>
            </a:r>
            <a:r>
              <a:rPr lang="sr-Cyrl-RS" dirty="0" smtClean="0">
                <a:solidFill>
                  <a:srgbClr val="00B050"/>
                </a:solidFill>
              </a:rPr>
              <a:t> </a:t>
            </a:r>
            <a:r>
              <a:rPr lang="en-US" dirty="0" err="1" smtClean="0">
                <a:solidFill>
                  <a:srgbClr val="00B050"/>
                </a:solidFill>
              </a:rPr>
              <a:t>примене</a:t>
            </a:r>
            <a:r>
              <a:rPr lang="en-US" dirty="0" smtClean="0">
                <a:solidFill>
                  <a:srgbClr val="00B050"/>
                </a:solidFill>
              </a:rPr>
              <a:t> </a:t>
            </a:r>
            <a:r>
              <a:rPr lang="sr-Cyrl-RS" dirty="0" smtClean="0">
                <a:solidFill>
                  <a:srgbClr val="00B050"/>
                </a:solidFill>
              </a:rPr>
              <a:t>к</a:t>
            </a:r>
            <a:r>
              <a:rPr lang="en-US" dirty="0" err="1" smtClean="0">
                <a:solidFill>
                  <a:srgbClr val="00B050"/>
                </a:solidFill>
              </a:rPr>
              <a:t>инезитерапиј</a:t>
            </a:r>
            <a:r>
              <a:rPr lang="sr-Cyrl-RS" dirty="0" smtClean="0">
                <a:solidFill>
                  <a:srgbClr val="00B050"/>
                </a:solidFill>
              </a:rPr>
              <a:t>а</a:t>
            </a:r>
            <a:r>
              <a:rPr lang="en-US" dirty="0" smtClean="0">
                <a:solidFill>
                  <a:srgbClr val="00B050"/>
                </a:solidFill>
              </a:rPr>
              <a:t> </a:t>
            </a:r>
            <a:r>
              <a:rPr lang="sr-Cyrl-RS" dirty="0" smtClean="0">
                <a:solidFill>
                  <a:srgbClr val="00B050"/>
                </a:solidFill>
              </a:rPr>
              <a:t>се може по</a:t>
            </a:r>
            <a:r>
              <a:rPr lang="en-US" dirty="0" err="1" smtClean="0">
                <a:solidFill>
                  <a:srgbClr val="00B050"/>
                </a:solidFill>
              </a:rPr>
              <a:t>дели</a:t>
            </a:r>
            <a:r>
              <a:rPr lang="sr-Cyrl-RS" dirty="0" smtClean="0">
                <a:solidFill>
                  <a:srgbClr val="00B050"/>
                </a:solidFill>
              </a:rPr>
              <a:t>ти</a:t>
            </a:r>
            <a:r>
              <a:rPr lang="en-US" dirty="0" smtClean="0">
                <a:solidFill>
                  <a:srgbClr val="00B050"/>
                </a:solidFill>
              </a:rPr>
              <a:t> </a:t>
            </a:r>
            <a:r>
              <a:rPr lang="en-US" dirty="0" err="1" smtClean="0">
                <a:solidFill>
                  <a:srgbClr val="00B050"/>
                </a:solidFill>
              </a:rPr>
              <a:t>на</a:t>
            </a:r>
            <a:r>
              <a:rPr lang="en-US" dirty="0" smtClean="0">
                <a:solidFill>
                  <a:srgbClr val="00B050"/>
                </a:solidFill>
              </a:rPr>
              <a:t> ?</a:t>
            </a:r>
            <a:endParaRPr lang="sr-Cyrl-RS" dirty="0" smtClean="0">
              <a:solidFill>
                <a:srgbClr val="00B050"/>
              </a:solidFill>
            </a:endParaRPr>
          </a:p>
          <a:p>
            <a:r>
              <a:rPr lang="sr-Cyrl-RS" dirty="0" smtClean="0"/>
              <a:t>Превентивну, функционалну и клиничку</a:t>
            </a:r>
          </a:p>
          <a:p>
            <a:r>
              <a:rPr lang="sr-Cyrl-RS" dirty="0" smtClean="0">
                <a:solidFill>
                  <a:srgbClr val="00B050"/>
                </a:solidFill>
              </a:rPr>
              <a:t>Ко могу бити субјекти којима се бави превентивна кинезитерапија</a:t>
            </a:r>
            <a:r>
              <a:rPr lang="en-US" dirty="0" smtClean="0">
                <a:solidFill>
                  <a:srgbClr val="00B050"/>
                </a:solidFill>
              </a:rPr>
              <a:t> ?</a:t>
            </a:r>
            <a:endParaRPr lang="sr-Cyrl-RS" dirty="0" smtClean="0"/>
          </a:p>
          <a:p>
            <a:r>
              <a:rPr lang="sr-Cyrl-RS" dirty="0" smtClean="0"/>
              <a:t>Деца у развоју, труднице, старије особе, особе којима је потребна операција или су оперисани</a:t>
            </a:r>
          </a:p>
          <a:p>
            <a:r>
              <a:rPr lang="sr-Cyrl-RS" dirty="0" smtClean="0">
                <a:solidFill>
                  <a:srgbClr val="00B050"/>
                </a:solidFill>
              </a:rPr>
              <a:t>Чиме се бави функционална кинезитерапија</a:t>
            </a:r>
            <a:r>
              <a:rPr lang="en-US" dirty="0" smtClean="0">
                <a:solidFill>
                  <a:srgbClr val="00B050"/>
                </a:solidFill>
              </a:rPr>
              <a:t> ?</a:t>
            </a:r>
            <a:endParaRPr lang="sr-Cyrl-RS" dirty="0" smtClean="0">
              <a:solidFill>
                <a:srgbClr val="00B050"/>
              </a:solidFill>
            </a:endParaRPr>
          </a:p>
          <a:p>
            <a:r>
              <a:rPr lang="en-US" dirty="0" err="1" smtClean="0"/>
              <a:t>Функционална</a:t>
            </a:r>
            <a:r>
              <a:rPr lang="en-US" dirty="0" smtClean="0"/>
              <a:t> </a:t>
            </a:r>
            <a:r>
              <a:rPr lang="en-US" dirty="0" err="1" smtClean="0"/>
              <a:t>кинезитерапија</a:t>
            </a:r>
            <a:r>
              <a:rPr lang="en-US" dirty="0" smtClean="0"/>
              <a:t> </a:t>
            </a:r>
            <a:r>
              <a:rPr lang="en-US" dirty="0" err="1" smtClean="0"/>
              <a:t>бави</a:t>
            </a:r>
            <a:r>
              <a:rPr lang="en-US" dirty="0" smtClean="0"/>
              <a:t> </a:t>
            </a:r>
            <a:r>
              <a:rPr lang="en-US" dirty="0" err="1" smtClean="0"/>
              <a:t>се</a:t>
            </a:r>
            <a:r>
              <a:rPr lang="en-US" dirty="0" smtClean="0"/>
              <a:t> </a:t>
            </a:r>
            <a:r>
              <a:rPr lang="en-US" dirty="0" err="1" smtClean="0"/>
              <a:t>управљањем</a:t>
            </a:r>
            <a:r>
              <a:rPr lang="en-US" dirty="0" smtClean="0"/>
              <a:t> </a:t>
            </a:r>
            <a:r>
              <a:rPr lang="en-US" dirty="0" err="1" smtClean="0"/>
              <a:t>процес</a:t>
            </a:r>
            <a:r>
              <a:rPr lang="sr-Cyrl-RS" dirty="0" smtClean="0"/>
              <a:t>ом</a:t>
            </a:r>
            <a:r>
              <a:rPr lang="en-US" dirty="0" smtClean="0"/>
              <a:t> в</a:t>
            </a:r>
            <a:r>
              <a:rPr lang="sr-Cyrl-RS" dirty="0" smtClean="0"/>
              <a:t>еж</a:t>
            </a:r>
            <a:r>
              <a:rPr lang="en-US" dirty="0" err="1" smtClean="0"/>
              <a:t>бања</a:t>
            </a:r>
            <a:r>
              <a:rPr lang="en-US" dirty="0" smtClean="0"/>
              <a:t> </a:t>
            </a:r>
            <a:r>
              <a:rPr lang="sr-Cyrl-RS" dirty="0" smtClean="0"/>
              <a:t>код </a:t>
            </a:r>
            <a:r>
              <a:rPr lang="en-US" dirty="0" err="1" smtClean="0"/>
              <a:t>неправилно</a:t>
            </a:r>
            <a:r>
              <a:rPr lang="sr-Cyrl-RS" dirty="0" smtClean="0"/>
              <a:t>г</a:t>
            </a:r>
            <a:r>
              <a:rPr lang="en-US" dirty="0" smtClean="0"/>
              <a:t> </a:t>
            </a:r>
            <a:r>
              <a:rPr lang="en-US" dirty="0" err="1" smtClean="0"/>
              <a:t>др</a:t>
            </a:r>
            <a:r>
              <a:rPr lang="sr-Cyrl-RS" dirty="0" smtClean="0"/>
              <a:t>ж</a:t>
            </a:r>
            <a:r>
              <a:rPr lang="en-US" dirty="0" err="1" smtClean="0"/>
              <a:t>ањ</a:t>
            </a:r>
            <a:r>
              <a:rPr lang="sr-Cyrl-RS" dirty="0" smtClean="0"/>
              <a:t>а</a:t>
            </a:r>
            <a:r>
              <a:rPr lang="en-US" dirty="0" smtClean="0"/>
              <a:t> </a:t>
            </a:r>
            <a:r>
              <a:rPr lang="en-US" dirty="0" err="1" smtClean="0"/>
              <a:t>делова</a:t>
            </a:r>
            <a:r>
              <a:rPr lang="en-US" dirty="0" smtClean="0"/>
              <a:t> </a:t>
            </a:r>
            <a:r>
              <a:rPr lang="en-US" dirty="0" err="1" smtClean="0"/>
              <a:t>тела</a:t>
            </a:r>
            <a:r>
              <a:rPr lang="en-US" dirty="0" smtClean="0"/>
              <a:t> </a:t>
            </a:r>
            <a:r>
              <a:rPr lang="en-US" dirty="0" err="1" smtClean="0"/>
              <a:t>изазвано</a:t>
            </a:r>
            <a:r>
              <a:rPr lang="sr-Cyrl-RS" dirty="0" smtClean="0"/>
              <a:t>г</a:t>
            </a:r>
            <a:r>
              <a:rPr lang="en-US" dirty="0" smtClean="0"/>
              <a:t> </a:t>
            </a:r>
            <a:r>
              <a:rPr lang="en-US" dirty="0" err="1" smtClean="0"/>
              <a:t>функционално</a:t>
            </a:r>
            <a:r>
              <a:rPr lang="sr-Cyrl-RS" dirty="0" smtClean="0"/>
              <a:t> </a:t>
            </a:r>
            <a:r>
              <a:rPr lang="en-US" dirty="0" err="1" smtClean="0"/>
              <a:t>инсуфицијентним</a:t>
            </a:r>
            <a:r>
              <a:rPr lang="en-US" dirty="0" smtClean="0"/>
              <a:t> </a:t>
            </a:r>
            <a:r>
              <a:rPr lang="en-US" dirty="0" err="1" smtClean="0"/>
              <a:t>стањем</a:t>
            </a:r>
            <a:r>
              <a:rPr lang="en-US" dirty="0" smtClean="0"/>
              <a:t> </a:t>
            </a:r>
            <a:r>
              <a:rPr lang="en-US" dirty="0" err="1" smtClean="0"/>
              <a:t>мишићног</a:t>
            </a:r>
            <a:r>
              <a:rPr lang="en-US" dirty="0" smtClean="0"/>
              <a:t> </a:t>
            </a:r>
            <a:r>
              <a:rPr lang="sr-Cyrl-RS" dirty="0" smtClean="0"/>
              <a:t>система.</a:t>
            </a:r>
            <a:endParaRPr lang="en-US" dirty="0" smtClean="0"/>
          </a:p>
          <a:p>
            <a:r>
              <a:rPr lang="sr-Cyrl-RS" dirty="0" smtClean="0">
                <a:solidFill>
                  <a:srgbClr val="00B050"/>
                </a:solidFill>
              </a:rPr>
              <a:t>Подручја клиничке кинезитерапије су</a:t>
            </a:r>
            <a:r>
              <a:rPr lang="en-US" dirty="0" smtClean="0">
                <a:solidFill>
                  <a:srgbClr val="00B050"/>
                </a:solidFill>
              </a:rPr>
              <a:t> ?</a:t>
            </a:r>
            <a:endParaRPr lang="en-US" dirty="0" smtClean="0"/>
          </a:p>
          <a:p>
            <a:r>
              <a:rPr lang="sr-Cyrl-RS" dirty="0" smtClean="0"/>
              <a:t>Н</a:t>
            </a:r>
            <a:r>
              <a:rPr lang="en-US" dirty="0" err="1" smtClean="0"/>
              <a:t>еуролошка</a:t>
            </a:r>
            <a:r>
              <a:rPr lang="sr-Cyrl-RS" dirty="0" smtClean="0"/>
              <a:t>, </a:t>
            </a:r>
            <a:r>
              <a:rPr lang="en-US" dirty="0" err="1" smtClean="0"/>
              <a:t>гинеколошка</a:t>
            </a:r>
            <a:r>
              <a:rPr lang="en-US" dirty="0" smtClean="0"/>
              <a:t> и </a:t>
            </a:r>
            <a:r>
              <a:rPr lang="en-US" dirty="0" err="1" smtClean="0"/>
              <a:t>породиљска</a:t>
            </a:r>
            <a:r>
              <a:rPr lang="sr-Cyrl-RS" dirty="0" smtClean="0"/>
              <a:t>, </a:t>
            </a:r>
            <a:r>
              <a:rPr lang="en-US" dirty="0" err="1" smtClean="0"/>
              <a:t>пулмолошка</a:t>
            </a:r>
            <a:r>
              <a:rPr lang="sr-Cyrl-RS" dirty="0" smtClean="0"/>
              <a:t>, </a:t>
            </a:r>
            <a:r>
              <a:rPr lang="en-US" dirty="0" err="1" smtClean="0"/>
              <a:t>геријатријска</a:t>
            </a:r>
            <a:r>
              <a:rPr lang="sr-Cyrl-RS" dirty="0" smtClean="0"/>
              <a:t>, </a:t>
            </a:r>
            <a:r>
              <a:rPr lang="en-US" dirty="0" err="1" smtClean="0"/>
              <a:t>ортопедска</a:t>
            </a:r>
            <a:r>
              <a:rPr lang="sr-Cyrl-RS" dirty="0" smtClean="0"/>
              <a:t>, </a:t>
            </a:r>
            <a:r>
              <a:rPr lang="en-US" dirty="0" err="1" smtClean="0"/>
              <a:t>педијатријска</a:t>
            </a:r>
            <a:r>
              <a:rPr lang="sr-Cyrl-RS" dirty="0" smtClean="0"/>
              <a:t>, </a:t>
            </a:r>
            <a:r>
              <a:rPr lang="en-US" dirty="0" err="1" smtClean="0"/>
              <a:t>реуматолошка</a:t>
            </a:r>
            <a:r>
              <a:rPr lang="sr-Cyrl-RS" dirty="0" smtClean="0"/>
              <a:t>, </a:t>
            </a:r>
            <a:r>
              <a:rPr lang="en-US" dirty="0" err="1" smtClean="0"/>
              <a:t>психијатријска</a:t>
            </a:r>
            <a:r>
              <a:rPr lang="sr-Cyrl-RS" dirty="0" smtClean="0"/>
              <a:t>, </a:t>
            </a:r>
            <a:r>
              <a:rPr lang="en-US" dirty="0" err="1" smtClean="0"/>
              <a:t>уролошка</a:t>
            </a:r>
            <a:r>
              <a:rPr lang="sr-Cyrl-RS" dirty="0" smtClean="0"/>
              <a:t>, </a:t>
            </a:r>
            <a:r>
              <a:rPr lang="en-US" dirty="0" err="1" smtClean="0"/>
              <a:t>кардиоваскуларна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124744"/>
            <a:ext cx="8784976" cy="5400600"/>
          </a:xfrm>
        </p:spPr>
        <p:txBody>
          <a:bodyPr>
            <a:normAutofit fontScale="70000" lnSpcReduction="20000"/>
          </a:bodyPr>
          <a:lstStyle/>
          <a:p>
            <a:r>
              <a:rPr lang="sr-Cyrl-RS" dirty="0" smtClean="0">
                <a:solidFill>
                  <a:srgbClr val="00B050"/>
                </a:solidFill>
              </a:rPr>
              <a:t>Основно средство у кинезитерапији је</a:t>
            </a:r>
            <a:r>
              <a:rPr lang="en-US" dirty="0" smtClean="0">
                <a:solidFill>
                  <a:srgbClr val="00B050"/>
                </a:solidFill>
              </a:rPr>
              <a:t> ?</a:t>
            </a:r>
            <a:endParaRPr lang="sr-Cyrl-RS" dirty="0" smtClean="0"/>
          </a:p>
          <a:p>
            <a:r>
              <a:rPr lang="sr-Cyrl-RS" dirty="0" smtClean="0"/>
              <a:t>Покрет – кретање –вежба</a:t>
            </a:r>
          </a:p>
          <a:p>
            <a:r>
              <a:rPr lang="sr-Cyrl-RS" dirty="0" smtClean="0">
                <a:solidFill>
                  <a:srgbClr val="00B050"/>
                </a:solidFill>
              </a:rPr>
              <a:t>Помагала која користимо у кинезитерапији су</a:t>
            </a:r>
            <a:r>
              <a:rPr lang="en-US" dirty="0" smtClean="0">
                <a:solidFill>
                  <a:srgbClr val="00B050"/>
                </a:solidFill>
              </a:rPr>
              <a:t>?</a:t>
            </a:r>
            <a:endParaRPr lang="sr-Cyrl-RS" dirty="0" smtClean="0">
              <a:solidFill>
                <a:srgbClr val="00B050"/>
              </a:solidFill>
            </a:endParaRPr>
          </a:p>
          <a:p>
            <a:r>
              <a:rPr lang="sr-Cyrl-RS" dirty="0" smtClean="0"/>
              <a:t>Опруге, експандери, конопци, џакови с песком, тегови, бучице, шведске лестве, шведске клупе, палице, лопте, медицинке, штаке, штапови...</a:t>
            </a:r>
            <a:endParaRPr lang="en-US" dirty="0" smtClean="0"/>
          </a:p>
          <a:p>
            <a:r>
              <a:rPr lang="sr-Cyrl-RS" dirty="0" smtClean="0">
                <a:solidFill>
                  <a:srgbClr val="00B050"/>
                </a:solidFill>
              </a:rPr>
              <a:t>Општи циљеви КТХ су</a:t>
            </a:r>
            <a:r>
              <a:rPr lang="en-US" dirty="0" smtClean="0">
                <a:solidFill>
                  <a:srgbClr val="00B050"/>
                </a:solidFill>
              </a:rPr>
              <a:t>?</a:t>
            </a:r>
            <a:endParaRPr lang="sr-Cyrl-RS" dirty="0" smtClean="0">
              <a:solidFill>
                <a:srgbClr val="00B050"/>
              </a:solidFill>
            </a:endParaRPr>
          </a:p>
          <a:p>
            <a:pPr>
              <a:buNone/>
            </a:pPr>
            <a:r>
              <a:rPr lang="sr-Cyrl-RS" dirty="0" smtClean="0"/>
              <a:t>1) Потпуно успостављање изгубљених функција локомоторног система и других органа  2) Максимално коришћење преосталих функционалних способности организма</a:t>
            </a:r>
            <a:endParaRPr lang="en-US" dirty="0" smtClean="0"/>
          </a:p>
          <a:p>
            <a:r>
              <a:rPr lang="sr-Cyrl-RS" dirty="0" smtClean="0">
                <a:solidFill>
                  <a:srgbClr val="00B050"/>
                </a:solidFill>
              </a:rPr>
              <a:t>Специјални циљеви КТХ су</a:t>
            </a:r>
            <a:r>
              <a:rPr lang="en-US" dirty="0" smtClean="0">
                <a:solidFill>
                  <a:srgbClr val="00B050"/>
                </a:solidFill>
              </a:rPr>
              <a:t>?</a:t>
            </a:r>
            <a:endParaRPr lang="sr-Cyrl-RS" dirty="0" smtClean="0">
              <a:solidFill>
                <a:srgbClr val="00B050"/>
              </a:solidFill>
            </a:endParaRPr>
          </a:p>
          <a:p>
            <a:r>
              <a:rPr lang="sr-Cyrl-RS" dirty="0" smtClean="0"/>
              <a:t>Успостављање обима покрета, снаге мишића, брзине, координације, равнотеже, издржљивости, корекција постуралног става и деформитета, побољњаше функције других органиских система</a:t>
            </a:r>
            <a:endParaRPr lang="en-US" dirty="0" smtClean="0"/>
          </a:p>
          <a:p>
            <a:r>
              <a:rPr lang="sr-Cyrl-RS" dirty="0" smtClean="0">
                <a:solidFill>
                  <a:srgbClr val="00B050"/>
                </a:solidFill>
              </a:rPr>
              <a:t>Задаци КТХ су</a:t>
            </a:r>
            <a:r>
              <a:rPr lang="en-US" dirty="0" smtClean="0">
                <a:solidFill>
                  <a:srgbClr val="00B050"/>
                </a:solidFill>
              </a:rPr>
              <a:t>?</a:t>
            </a:r>
            <a:endParaRPr lang="sr-Cyrl-RS" dirty="0" smtClean="0">
              <a:solidFill>
                <a:srgbClr val="00B050"/>
              </a:solidFill>
            </a:endParaRPr>
          </a:p>
          <a:p>
            <a:r>
              <a:rPr lang="sr-Cyrl-RS" dirty="0" smtClean="0"/>
              <a:t>Превенција, лечење, реституција, рестаурација или компензација функција локомоторног система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/>
          <a:lstStyle/>
          <a:p>
            <a:r>
              <a:rPr lang="sr-Cyrl-RS" dirty="0" smtClean="0"/>
              <a:t>ПИТАЊА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sr-Cyrl-RS" dirty="0" smtClean="0"/>
              <a:t>ПИТАЊА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124744"/>
            <a:ext cx="8784976" cy="5472608"/>
          </a:xfrm>
        </p:spPr>
        <p:txBody>
          <a:bodyPr>
            <a:normAutofit fontScale="70000" lnSpcReduction="20000"/>
          </a:bodyPr>
          <a:lstStyle/>
          <a:p>
            <a:r>
              <a:rPr lang="sr-Cyrl-RS" dirty="0" smtClean="0">
                <a:solidFill>
                  <a:srgbClr val="00B050"/>
                </a:solidFill>
              </a:rPr>
              <a:t>Принципи КТХ су</a:t>
            </a:r>
            <a:r>
              <a:rPr lang="en-US" dirty="0" smtClean="0">
                <a:solidFill>
                  <a:srgbClr val="00B050"/>
                </a:solidFill>
              </a:rPr>
              <a:t>?</a:t>
            </a:r>
            <a:endParaRPr lang="sr-Cyrl-RS" dirty="0" smtClean="0"/>
          </a:p>
          <a:p>
            <a:r>
              <a:rPr lang="sr-Cyrl-RS" dirty="0" smtClean="0"/>
              <a:t>Правовременост, мотивација, индивидуалност,активно учествовање, поступност, систематичност, упорност, разумевање вежбе, анализа вежбе, праћење и евидентирање, избегавање бола, избегавање монотоније</a:t>
            </a:r>
          </a:p>
          <a:p>
            <a:r>
              <a:rPr lang="sr-Cyrl-RS" dirty="0" smtClean="0">
                <a:solidFill>
                  <a:srgbClr val="00B050"/>
                </a:solidFill>
              </a:rPr>
              <a:t>Основни принципи поступности подразумевају</a:t>
            </a:r>
            <a:r>
              <a:rPr lang="en-US" dirty="0" smtClean="0">
                <a:solidFill>
                  <a:srgbClr val="00B050"/>
                </a:solidFill>
              </a:rPr>
              <a:t>?</a:t>
            </a:r>
            <a:endParaRPr lang="sr-Cyrl-RS" dirty="0" smtClean="0">
              <a:solidFill>
                <a:srgbClr val="00B050"/>
              </a:solidFill>
            </a:endParaRPr>
          </a:p>
          <a:p>
            <a:r>
              <a:rPr lang="sr-Cyrl-RS" dirty="0" smtClean="0"/>
              <a:t>од лакшег ка тежем, од једноставнијег ка сложенијем, од познатог ка непознатом</a:t>
            </a:r>
          </a:p>
          <a:p>
            <a:r>
              <a:rPr lang="sr-Cyrl-RS" dirty="0" smtClean="0">
                <a:solidFill>
                  <a:srgbClr val="00B050"/>
                </a:solidFill>
              </a:rPr>
              <a:t>Шта представља принцип активног учествовања</a:t>
            </a:r>
            <a:r>
              <a:rPr lang="en-US" dirty="0" smtClean="0">
                <a:solidFill>
                  <a:srgbClr val="00B050"/>
                </a:solidFill>
              </a:rPr>
              <a:t>?</a:t>
            </a:r>
            <a:endParaRPr lang="sr-Cyrl-RS" dirty="0" smtClean="0"/>
          </a:p>
          <a:p>
            <a:r>
              <a:rPr lang="sr-Cyrl-RS" dirty="0" smtClean="0"/>
              <a:t>Пацијент је субјект, а не објект. Свесност, концентрација, усвајање правилног извођења вежби.</a:t>
            </a:r>
            <a:endParaRPr lang="en-US" dirty="0" smtClean="0"/>
          </a:p>
          <a:p>
            <a:r>
              <a:rPr lang="sr-Cyrl-RS" dirty="0" smtClean="0">
                <a:solidFill>
                  <a:srgbClr val="00B050"/>
                </a:solidFill>
              </a:rPr>
              <a:t>Мерне карактеристике теста су</a:t>
            </a:r>
            <a:r>
              <a:rPr lang="en-US" dirty="0" smtClean="0">
                <a:solidFill>
                  <a:srgbClr val="00B050"/>
                </a:solidFill>
              </a:rPr>
              <a:t>?</a:t>
            </a:r>
            <a:endParaRPr lang="sr-Cyrl-RS" dirty="0" smtClean="0"/>
          </a:p>
          <a:p>
            <a:r>
              <a:rPr lang="sr-Cyrl-RS" dirty="0" smtClean="0"/>
              <a:t>Ваљаност, објективност, поузданост и осетљивост</a:t>
            </a:r>
          </a:p>
          <a:p>
            <a:r>
              <a:rPr lang="sr-Cyrl-RS" dirty="0" smtClean="0">
                <a:solidFill>
                  <a:srgbClr val="00B050"/>
                </a:solidFill>
              </a:rPr>
              <a:t>Како можемо вршити процену стања неке измерене карактеристике пацијента</a:t>
            </a:r>
            <a:r>
              <a:rPr lang="en-US" dirty="0" smtClean="0">
                <a:solidFill>
                  <a:srgbClr val="00B050"/>
                </a:solidFill>
              </a:rPr>
              <a:t>?</a:t>
            </a:r>
            <a:endParaRPr lang="sr-Cyrl-RS" dirty="0" smtClean="0"/>
          </a:p>
          <a:p>
            <a:r>
              <a:rPr lang="sr-Cyrl-RS" dirty="0" smtClean="0"/>
              <a:t>Поређењем са симетричним деловима тела, или са нормама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sr-Cyrl-RS" dirty="0" smtClean="0"/>
              <a:t>ПИТАЊА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124744"/>
            <a:ext cx="8784976" cy="5472608"/>
          </a:xfrm>
        </p:spPr>
        <p:txBody>
          <a:bodyPr>
            <a:normAutofit fontScale="85000" lnSpcReduction="20000"/>
          </a:bodyPr>
          <a:lstStyle/>
          <a:p>
            <a:r>
              <a:rPr lang="sr-Cyrl-RS" dirty="0" smtClean="0">
                <a:solidFill>
                  <a:srgbClr val="00B050"/>
                </a:solidFill>
              </a:rPr>
              <a:t>Како можемо вршити дијагностику мишићне активности у КТХ</a:t>
            </a:r>
            <a:r>
              <a:rPr lang="en-US" dirty="0" smtClean="0">
                <a:solidFill>
                  <a:srgbClr val="00B050"/>
                </a:solidFill>
              </a:rPr>
              <a:t>?</a:t>
            </a:r>
            <a:endParaRPr lang="sr-Cyrl-RS" dirty="0" smtClean="0"/>
          </a:p>
          <a:p>
            <a:r>
              <a:rPr lang="sr-Cyrl-RS" dirty="0" smtClean="0"/>
              <a:t>ММТ, динамометрија, ЕМГ, функционални тестови</a:t>
            </a:r>
          </a:p>
          <a:p>
            <a:r>
              <a:rPr lang="sr-Cyrl-RS" dirty="0" smtClean="0">
                <a:solidFill>
                  <a:srgbClr val="00B050"/>
                </a:solidFill>
              </a:rPr>
              <a:t>Шта све може бити део функционалног тестирања</a:t>
            </a:r>
            <a:r>
              <a:rPr lang="en-US" dirty="0" smtClean="0">
                <a:solidFill>
                  <a:srgbClr val="00B050"/>
                </a:solidFill>
              </a:rPr>
              <a:t>?</a:t>
            </a:r>
            <a:endParaRPr lang="sr-Cyrl-RS" dirty="0" smtClean="0"/>
          </a:p>
          <a:p>
            <a:r>
              <a:rPr lang="sr-Cyrl-RS" dirty="0" smtClean="0"/>
              <a:t>Активности у постељи, инвалидским колицима, трансфер, кретање на улици: АДЖ</a:t>
            </a:r>
          </a:p>
          <a:p>
            <a:r>
              <a:rPr lang="sr-Cyrl-RS" dirty="0" smtClean="0">
                <a:solidFill>
                  <a:srgbClr val="00B050"/>
                </a:solidFill>
              </a:rPr>
              <a:t>Због чега сачињавамо функционални статус пацијента</a:t>
            </a:r>
            <a:r>
              <a:rPr lang="en-US" dirty="0" smtClean="0">
                <a:solidFill>
                  <a:srgbClr val="00B050"/>
                </a:solidFill>
              </a:rPr>
              <a:t>?</a:t>
            </a:r>
            <a:endParaRPr lang="sr-Cyrl-RS" dirty="0" smtClean="0"/>
          </a:p>
          <a:p>
            <a:r>
              <a:rPr lang="sr-Cyrl-RS" dirty="0" smtClean="0"/>
              <a:t>Ради дијагнозе, сачињавања плана КТХ, дозирања у КТХ, праћења ефикасности КТХ</a:t>
            </a:r>
          </a:p>
          <a:p>
            <a:r>
              <a:rPr lang="sr-Cyrl-RS" dirty="0" smtClean="0">
                <a:solidFill>
                  <a:srgbClr val="00B050"/>
                </a:solidFill>
              </a:rPr>
              <a:t>Шта чини функционални профил пацијента</a:t>
            </a:r>
            <a:r>
              <a:rPr lang="en-US" dirty="0" smtClean="0">
                <a:solidFill>
                  <a:srgbClr val="00B050"/>
                </a:solidFill>
              </a:rPr>
              <a:t>?</a:t>
            </a:r>
            <a:endParaRPr lang="sr-Cyrl-RS" dirty="0" smtClean="0"/>
          </a:p>
          <a:p>
            <a:r>
              <a:rPr lang="sr-Cyrl-RS" dirty="0" smtClean="0"/>
              <a:t>МОП, МОЕ, ММТ, процена координације, сензибилитета, специфични тестови</a:t>
            </a:r>
          </a:p>
          <a:p>
            <a:r>
              <a:rPr lang="sr-Cyrl-RS" dirty="0" smtClean="0">
                <a:solidFill>
                  <a:srgbClr val="00B050"/>
                </a:solidFill>
              </a:rPr>
              <a:t>На који начин можемо спроводити КТХ</a:t>
            </a:r>
            <a:r>
              <a:rPr lang="en-US" dirty="0" smtClean="0">
                <a:solidFill>
                  <a:srgbClr val="00B050"/>
                </a:solidFill>
              </a:rPr>
              <a:t>?</a:t>
            </a:r>
            <a:endParaRPr lang="sr-Cyrl-RS" dirty="0" smtClean="0"/>
          </a:p>
          <a:p>
            <a:r>
              <a:rPr lang="sr-Cyrl-RS" dirty="0" smtClean="0"/>
              <a:t>Индивидуално, групно, у виду савета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/>
          <a:lstStyle/>
          <a:p>
            <a:r>
              <a:rPr lang="sr-Cyrl-RS" dirty="0" smtClean="0">
                <a:solidFill>
                  <a:srgbClr val="FF0000"/>
                </a:solidFill>
              </a:rPr>
              <a:t>К</a:t>
            </a:r>
            <a:r>
              <a:rPr lang="en-US" dirty="0" err="1" smtClean="0">
                <a:solidFill>
                  <a:srgbClr val="FF0000"/>
                </a:solidFill>
              </a:rPr>
              <a:t>инезитерапиј</a:t>
            </a:r>
            <a:r>
              <a:rPr lang="sr-Cyrl-RS" dirty="0" smtClean="0">
                <a:solidFill>
                  <a:srgbClr val="FF0000"/>
                </a:solidFill>
              </a:rPr>
              <a:t>а (КТХ)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196752"/>
            <a:ext cx="8892480" cy="5661248"/>
          </a:xfrm>
        </p:spPr>
        <p:txBody>
          <a:bodyPr>
            <a:normAutofit/>
          </a:bodyPr>
          <a:lstStyle/>
          <a:p>
            <a:r>
              <a:rPr lang="en-US" sz="2400" dirty="0" err="1" smtClean="0"/>
              <a:t>Кинезитерапија</a:t>
            </a:r>
            <a:r>
              <a:rPr lang="en-US" sz="2400" dirty="0" smtClean="0"/>
              <a:t> </a:t>
            </a:r>
            <a:r>
              <a:rPr lang="en-US" sz="2400" dirty="0" err="1"/>
              <a:t>је</a:t>
            </a:r>
            <a:r>
              <a:rPr lang="en-US" sz="2400" dirty="0"/>
              <a:t> </a:t>
            </a:r>
            <a:r>
              <a:rPr lang="en-US" sz="2400" dirty="0" err="1" smtClean="0"/>
              <a:t>примењена</a:t>
            </a:r>
            <a:r>
              <a:rPr lang="en-US" sz="2400" dirty="0" smtClean="0"/>
              <a:t> </a:t>
            </a:r>
            <a:r>
              <a:rPr lang="en-US" sz="2400" dirty="0" err="1"/>
              <a:t>грана</a:t>
            </a:r>
            <a:r>
              <a:rPr lang="en-US" sz="2400" dirty="0"/>
              <a:t> </a:t>
            </a:r>
            <a:r>
              <a:rPr lang="en-US" sz="2400" dirty="0" err="1" smtClean="0"/>
              <a:t>кинезиологије</a:t>
            </a:r>
            <a:r>
              <a:rPr lang="sr-Cyrl-RS" sz="2400" dirty="0" smtClean="0"/>
              <a:t>: она </a:t>
            </a:r>
            <a:r>
              <a:rPr lang="en-US" sz="2400" dirty="0" err="1" smtClean="0"/>
              <a:t>проучава</a:t>
            </a:r>
            <a:r>
              <a:rPr lang="en-US" sz="2400" dirty="0" smtClean="0"/>
              <a:t> </a:t>
            </a:r>
            <a:r>
              <a:rPr lang="en-US" sz="2400" dirty="0" err="1"/>
              <a:t>законитости</a:t>
            </a:r>
            <a:r>
              <a:rPr lang="en-US" sz="2400" dirty="0"/>
              <a:t> </a:t>
            </a:r>
            <a:r>
              <a:rPr lang="en-US" sz="2400" dirty="0" err="1"/>
              <a:t>управљања</a:t>
            </a:r>
            <a:r>
              <a:rPr lang="en-US" sz="2400" dirty="0"/>
              <a:t> </a:t>
            </a:r>
            <a:r>
              <a:rPr lang="en-US" sz="2400" dirty="0" err="1"/>
              <a:t>процесом</a:t>
            </a:r>
            <a:r>
              <a:rPr lang="en-US" sz="2400" dirty="0"/>
              <a:t> </a:t>
            </a:r>
            <a:r>
              <a:rPr lang="en-US" sz="2400" dirty="0" err="1" smtClean="0"/>
              <a:t>вежбања</a:t>
            </a:r>
            <a:r>
              <a:rPr lang="en-US" sz="2400" dirty="0" smtClean="0"/>
              <a:t> </a:t>
            </a:r>
            <a:r>
              <a:rPr lang="en-US" sz="2400" dirty="0"/>
              <a:t>и </a:t>
            </a:r>
            <a:r>
              <a:rPr lang="sr-Cyrl-RS" sz="2400" dirty="0" smtClean="0"/>
              <a:t>ефекте </a:t>
            </a:r>
            <a:r>
              <a:rPr lang="en-US" sz="2400" dirty="0" err="1" smtClean="0"/>
              <a:t>тих</a:t>
            </a:r>
            <a:r>
              <a:rPr lang="en-US" sz="2400" dirty="0" smtClean="0"/>
              <a:t> </a:t>
            </a:r>
            <a:r>
              <a:rPr lang="en-US" sz="2400" dirty="0" err="1"/>
              <a:t>процеса</a:t>
            </a:r>
            <a:r>
              <a:rPr lang="en-US" sz="2400" dirty="0"/>
              <a:t> </a:t>
            </a:r>
            <a:r>
              <a:rPr lang="en-US" sz="2400" dirty="0" err="1"/>
              <a:t>на</a:t>
            </a:r>
            <a:r>
              <a:rPr lang="en-US" sz="2400" dirty="0"/>
              <a:t> </a:t>
            </a:r>
            <a:r>
              <a:rPr lang="en-US" sz="2400" dirty="0" err="1"/>
              <a:t>људски</a:t>
            </a:r>
            <a:r>
              <a:rPr lang="en-US" sz="2400" dirty="0"/>
              <a:t> </a:t>
            </a:r>
            <a:r>
              <a:rPr lang="en-US" sz="2400" dirty="0" err="1"/>
              <a:t>организам</a:t>
            </a:r>
            <a:r>
              <a:rPr lang="en-US" sz="2400" dirty="0"/>
              <a:t> </a:t>
            </a:r>
            <a:r>
              <a:rPr lang="en-US" sz="2400" dirty="0" err="1" smtClean="0"/>
              <a:t>ком</a:t>
            </a:r>
            <a:r>
              <a:rPr lang="en-US" sz="2400" dirty="0" smtClean="0"/>
              <a:t> </a:t>
            </a:r>
            <a:r>
              <a:rPr lang="en-US" sz="2400" dirty="0" err="1"/>
              <a:t>су</a:t>
            </a:r>
            <a:r>
              <a:rPr lang="en-US" sz="2400" dirty="0"/>
              <a:t> </a:t>
            </a:r>
            <a:r>
              <a:rPr lang="en-US" sz="2400" dirty="0" err="1" smtClean="0"/>
              <a:t>оп</a:t>
            </a:r>
            <a:r>
              <a:rPr lang="sr-Cyrl-RS" sz="2400" dirty="0" smtClean="0"/>
              <a:t>шт</a:t>
            </a:r>
            <a:r>
              <a:rPr lang="en-US" sz="2400" dirty="0" smtClean="0"/>
              <a:t>е </a:t>
            </a:r>
            <a:r>
              <a:rPr lang="sr-Cyrl-RS" sz="2400" dirty="0" smtClean="0"/>
              <a:t>или специфичне </a:t>
            </a:r>
            <a:r>
              <a:rPr lang="en-US" sz="2400" dirty="0" err="1" smtClean="0"/>
              <a:t>способности</a:t>
            </a:r>
            <a:r>
              <a:rPr lang="sr-Cyrl-RS" sz="2400" dirty="0" smtClean="0"/>
              <a:t> </a:t>
            </a:r>
            <a:r>
              <a:rPr lang="en-US" sz="2400" dirty="0" err="1" smtClean="0"/>
              <a:t>смањене</a:t>
            </a:r>
            <a:r>
              <a:rPr lang="en-US" sz="2400" dirty="0" smtClean="0"/>
              <a:t> </a:t>
            </a:r>
            <a:r>
              <a:rPr lang="en-US" sz="2400" dirty="0" err="1"/>
              <a:t>због</a:t>
            </a:r>
            <a:r>
              <a:rPr lang="en-US" sz="2400" dirty="0"/>
              <a:t> </a:t>
            </a:r>
            <a:r>
              <a:rPr lang="sr-Cyrl-RS" sz="2400" dirty="0" smtClean="0"/>
              <a:t>повреде</a:t>
            </a:r>
            <a:r>
              <a:rPr lang="en-US" sz="2400" dirty="0" smtClean="0"/>
              <a:t>, </a:t>
            </a:r>
            <a:r>
              <a:rPr lang="en-US" sz="2400" dirty="0" err="1"/>
              <a:t>болести</a:t>
            </a:r>
            <a:r>
              <a:rPr lang="en-US" sz="2400" dirty="0"/>
              <a:t> </a:t>
            </a:r>
            <a:r>
              <a:rPr lang="en-US" sz="2400" dirty="0" err="1"/>
              <a:t>или</a:t>
            </a:r>
            <a:r>
              <a:rPr lang="en-US" sz="2400" dirty="0"/>
              <a:t> </a:t>
            </a:r>
            <a:r>
              <a:rPr lang="en-US" sz="2400" dirty="0" err="1" smtClean="0"/>
              <a:t>уро</a:t>
            </a:r>
            <a:r>
              <a:rPr lang="sr-Cyrl-RS" sz="2400" dirty="0" smtClean="0"/>
              <a:t>ђ</a:t>
            </a:r>
            <a:r>
              <a:rPr lang="en-US" sz="2400" dirty="0" err="1" smtClean="0"/>
              <a:t>ене</a:t>
            </a:r>
            <a:r>
              <a:rPr lang="en-US" sz="2400" dirty="0" smtClean="0"/>
              <a:t> </a:t>
            </a:r>
            <a:r>
              <a:rPr lang="en-US" sz="2400" dirty="0" err="1" smtClean="0"/>
              <a:t>мане</a:t>
            </a:r>
            <a:r>
              <a:rPr lang="en-US" sz="2400" dirty="0" smtClean="0"/>
              <a:t>.</a:t>
            </a:r>
          </a:p>
          <a:p>
            <a:endParaRPr lang="sr-Cyrl-RS" sz="2400" dirty="0" smtClean="0"/>
          </a:p>
          <a:p>
            <a:endParaRPr lang="sr-Cyrl-RS" sz="2400" dirty="0" smtClean="0"/>
          </a:p>
          <a:p>
            <a:endParaRPr lang="sr-Cyrl-RS" sz="2400" dirty="0" smtClean="0"/>
          </a:p>
          <a:p>
            <a:endParaRPr lang="sr-Cyrl-RS" sz="2400" dirty="0" smtClean="0"/>
          </a:p>
          <a:p>
            <a:endParaRPr lang="sr-Cyrl-RS" sz="1100" dirty="0" smtClean="0"/>
          </a:p>
          <a:p>
            <a:r>
              <a:rPr lang="sr-Cyrl-RS" sz="2400" dirty="0" smtClean="0"/>
              <a:t>Кинезитерапија подразумева</a:t>
            </a:r>
            <a:r>
              <a:rPr lang="en-US" sz="2400" dirty="0" smtClean="0"/>
              <a:t> </a:t>
            </a:r>
            <a:r>
              <a:rPr lang="en-US" sz="2400" dirty="0" err="1" smtClean="0"/>
              <a:t>примен</a:t>
            </a:r>
            <a:r>
              <a:rPr lang="sr-Cyrl-RS" sz="2400" dirty="0" smtClean="0"/>
              <a:t>у</a:t>
            </a:r>
            <a:r>
              <a:rPr lang="en-US" sz="2400" dirty="0" smtClean="0"/>
              <a:t> </a:t>
            </a:r>
            <a:r>
              <a:rPr lang="en-US" sz="2400" dirty="0" err="1" smtClean="0"/>
              <a:t>брижљиво</a:t>
            </a:r>
            <a:r>
              <a:rPr lang="en-US" sz="2400" dirty="0" smtClean="0"/>
              <a:t> </a:t>
            </a:r>
            <a:r>
              <a:rPr lang="en-US" sz="2400" dirty="0" err="1" smtClean="0"/>
              <a:t>одабраног</a:t>
            </a:r>
            <a:r>
              <a:rPr lang="en-US" sz="2400" dirty="0" smtClean="0"/>
              <a:t> (</a:t>
            </a:r>
            <a:r>
              <a:rPr lang="en-US" sz="2400" dirty="0" err="1" smtClean="0"/>
              <a:t>према</a:t>
            </a:r>
            <a:r>
              <a:rPr lang="en-US" sz="2400" dirty="0" smtClean="0"/>
              <a:t> </a:t>
            </a:r>
            <a:r>
              <a:rPr lang="en-US" sz="2400" dirty="0" err="1" smtClean="0"/>
              <a:t>индикацијама</a:t>
            </a:r>
            <a:r>
              <a:rPr lang="en-US" sz="2400" dirty="0" smtClean="0"/>
              <a:t> и </a:t>
            </a:r>
            <a:r>
              <a:rPr lang="en-US" sz="2400" dirty="0" err="1" smtClean="0"/>
              <a:t>контраиндикацијама</a:t>
            </a:r>
            <a:r>
              <a:rPr lang="en-US" sz="2400" dirty="0" smtClean="0"/>
              <a:t>)</a:t>
            </a:r>
            <a:r>
              <a:rPr lang="sr-Cyrl-RS" sz="2400" dirty="0" smtClean="0"/>
              <a:t> и правилно дозираног </a:t>
            </a:r>
            <a:r>
              <a:rPr lang="en-US" sz="2400" dirty="0" err="1" smtClean="0"/>
              <a:t>покрет</a:t>
            </a:r>
            <a:r>
              <a:rPr lang="sr-Cyrl-RS" sz="2400" dirty="0" smtClean="0"/>
              <a:t>а</a:t>
            </a:r>
            <a:r>
              <a:rPr lang="en-US" sz="2400" dirty="0" smtClean="0"/>
              <a:t>, </a:t>
            </a:r>
            <a:r>
              <a:rPr lang="en-US" sz="2400" dirty="0" err="1" smtClean="0"/>
              <a:t>који</a:t>
            </a:r>
            <a:r>
              <a:rPr lang="en-US" sz="2400" dirty="0" smtClean="0"/>
              <a:t> </a:t>
            </a:r>
            <a:r>
              <a:rPr lang="en-US" sz="2400" dirty="0" err="1" smtClean="0"/>
              <a:t>служи</a:t>
            </a:r>
            <a:r>
              <a:rPr lang="en-US" sz="2400" dirty="0" smtClean="0"/>
              <a:t> </a:t>
            </a:r>
            <a:r>
              <a:rPr lang="en-US" sz="2400" dirty="0" err="1" smtClean="0"/>
              <a:t>постизању</a:t>
            </a:r>
            <a:r>
              <a:rPr lang="en-US" sz="2400" dirty="0" smtClean="0"/>
              <a:t> </a:t>
            </a:r>
            <a:r>
              <a:rPr lang="en-US" sz="2400" dirty="0" smtClean="0">
                <a:solidFill>
                  <a:srgbClr val="FF0000"/>
                </a:solidFill>
              </a:rPr>
              <a:t>ТЕРАПИЈСКИХ</a:t>
            </a:r>
            <a:r>
              <a:rPr lang="en-US" sz="2400" dirty="0" smtClean="0"/>
              <a:t> </a:t>
            </a:r>
            <a:r>
              <a:rPr lang="en-US" sz="2400" dirty="0" err="1" smtClean="0"/>
              <a:t>циљева</a:t>
            </a:r>
            <a:r>
              <a:rPr lang="en-US" sz="2400" dirty="0" smtClean="0"/>
              <a:t> </a:t>
            </a:r>
            <a:r>
              <a:rPr lang="en-US" sz="2400" dirty="0" err="1" smtClean="0"/>
              <a:t>или</a:t>
            </a:r>
            <a:r>
              <a:rPr lang="en-US" sz="2400" dirty="0" smtClean="0"/>
              <a:t> </a:t>
            </a:r>
            <a:r>
              <a:rPr lang="en-US" sz="2400" dirty="0" err="1" smtClean="0"/>
              <a:t>остваривању</a:t>
            </a:r>
            <a:r>
              <a:rPr lang="en-US" sz="2400" dirty="0" smtClean="0"/>
              <a:t> </a:t>
            </a:r>
            <a:r>
              <a:rPr lang="en-US" sz="2400" dirty="0" smtClean="0">
                <a:solidFill>
                  <a:srgbClr val="FF0000"/>
                </a:solidFill>
              </a:rPr>
              <a:t>РЕХАБИЛИТАЦИОНИХ</a:t>
            </a:r>
            <a:r>
              <a:rPr lang="en-US" sz="2400" dirty="0" smtClean="0"/>
              <a:t> </a:t>
            </a:r>
            <a:r>
              <a:rPr lang="en-US" sz="2400" dirty="0" err="1" smtClean="0"/>
              <a:t>задатака</a:t>
            </a:r>
            <a:r>
              <a:rPr lang="en-US" sz="2400" dirty="0" smtClean="0"/>
              <a:t>.</a:t>
            </a:r>
            <a:endParaRPr lang="sr-Cyrl-RS" sz="2400" dirty="0" smtClean="0"/>
          </a:p>
          <a:p>
            <a:pPr>
              <a:buNone/>
            </a:pPr>
            <a:endParaRPr lang="en-US" dirty="0"/>
          </a:p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91880" y="2924944"/>
            <a:ext cx="1405047" cy="20543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92080" y="3140968"/>
            <a:ext cx="2513572" cy="16200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sr-Cyrl-RS" dirty="0" smtClean="0">
                <a:solidFill>
                  <a:srgbClr val="FF0000"/>
                </a:solidFill>
              </a:rPr>
              <a:t>ТЕРАПИЈА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196752"/>
            <a:ext cx="8856984" cy="5069160"/>
          </a:xfrm>
        </p:spPr>
        <p:txBody>
          <a:bodyPr>
            <a:noAutofit/>
          </a:bodyPr>
          <a:lstStyle/>
          <a:p>
            <a:r>
              <a:rPr lang="en-US" sz="2400" dirty="0" smtClean="0"/>
              <a:t>ТЕРАПИЈА </a:t>
            </a:r>
            <a:r>
              <a:rPr lang="en-US" sz="2400" dirty="0" err="1"/>
              <a:t>је</a:t>
            </a:r>
            <a:r>
              <a:rPr lang="en-US" sz="2400" dirty="0"/>
              <a:t> </a:t>
            </a:r>
            <a:r>
              <a:rPr lang="en-US" sz="2400" dirty="0" err="1"/>
              <a:t>коришћење</a:t>
            </a:r>
            <a:r>
              <a:rPr lang="en-US" sz="2400" dirty="0"/>
              <a:t> </a:t>
            </a:r>
            <a:r>
              <a:rPr lang="en-US" sz="2400" dirty="0" err="1"/>
              <a:t>разних</a:t>
            </a:r>
            <a:r>
              <a:rPr lang="en-US" sz="2400" dirty="0"/>
              <a:t> </a:t>
            </a:r>
            <a:r>
              <a:rPr lang="en-US" sz="2400" dirty="0" err="1" smtClean="0"/>
              <a:t>аген</a:t>
            </a:r>
            <a:r>
              <a:rPr lang="sr-Cyrl-RS" sz="2400" dirty="0" smtClean="0"/>
              <a:t>а</a:t>
            </a:r>
            <a:r>
              <a:rPr lang="en-US" sz="2400" dirty="0" err="1" smtClean="0"/>
              <a:t>са</a:t>
            </a:r>
            <a:r>
              <a:rPr lang="en-US" sz="2400" dirty="0" smtClean="0"/>
              <a:t> </a:t>
            </a:r>
            <a:r>
              <a:rPr lang="sr-Cyrl-RS" sz="2400" dirty="0" smtClean="0"/>
              <a:t>(</a:t>
            </a:r>
            <a:r>
              <a:rPr lang="en-US" sz="2400" dirty="0" err="1" smtClean="0"/>
              <a:t>физичких</a:t>
            </a:r>
            <a:r>
              <a:rPr lang="en-US" sz="2400" dirty="0"/>
              <a:t>, </a:t>
            </a:r>
            <a:r>
              <a:rPr lang="en-US" sz="2400" dirty="0" err="1"/>
              <a:t>хемијских</a:t>
            </a:r>
            <a:r>
              <a:rPr lang="en-US" sz="2400" dirty="0"/>
              <a:t>, </a:t>
            </a:r>
            <a:r>
              <a:rPr lang="en-US" sz="2400" dirty="0" err="1"/>
              <a:t>климатских</a:t>
            </a:r>
            <a:r>
              <a:rPr lang="en-US" sz="2400" dirty="0"/>
              <a:t>, </a:t>
            </a:r>
            <a:r>
              <a:rPr lang="en-US" sz="2400" dirty="0" err="1"/>
              <a:t>дијететских</a:t>
            </a:r>
            <a:r>
              <a:rPr lang="en-US" sz="2400" dirty="0"/>
              <a:t>, </a:t>
            </a:r>
            <a:r>
              <a:rPr lang="en-US" sz="2400" dirty="0" err="1"/>
              <a:t>итд</a:t>
            </a:r>
            <a:r>
              <a:rPr lang="en-US" sz="2400" dirty="0" smtClean="0"/>
              <a:t>.</a:t>
            </a:r>
            <a:r>
              <a:rPr lang="sr-Cyrl-RS" sz="2400" dirty="0" smtClean="0"/>
              <a:t>)</a:t>
            </a:r>
            <a:r>
              <a:rPr lang="en-US" sz="2400" dirty="0" smtClean="0"/>
              <a:t> </a:t>
            </a:r>
            <a:r>
              <a:rPr lang="en-US" sz="2400" dirty="0"/>
              <a:t>у </a:t>
            </a:r>
            <a:r>
              <a:rPr lang="en-US" sz="2400" dirty="0" err="1"/>
              <a:t>циљу</a:t>
            </a:r>
            <a:r>
              <a:rPr lang="en-US" sz="2400" dirty="0"/>
              <a:t> </a:t>
            </a:r>
            <a:r>
              <a:rPr lang="en-US" sz="2400" dirty="0" err="1"/>
              <a:t>деловања</a:t>
            </a:r>
            <a:r>
              <a:rPr lang="en-US" sz="2400" dirty="0"/>
              <a:t> </a:t>
            </a:r>
            <a:r>
              <a:rPr lang="en-US" sz="2400" dirty="0" err="1"/>
              <a:t>на</a:t>
            </a:r>
            <a:r>
              <a:rPr lang="en-US" sz="2400" dirty="0"/>
              <a:t> </a:t>
            </a:r>
            <a:r>
              <a:rPr lang="en-US" sz="2400" dirty="0" err="1"/>
              <a:t>патолошки</a:t>
            </a:r>
            <a:r>
              <a:rPr lang="en-US" sz="2400" dirty="0"/>
              <a:t> </a:t>
            </a:r>
            <a:r>
              <a:rPr lang="en-US" sz="2400" dirty="0" err="1"/>
              <a:t>процес</a:t>
            </a:r>
            <a:r>
              <a:rPr lang="en-US" sz="2400" dirty="0"/>
              <a:t>, </a:t>
            </a:r>
            <a:r>
              <a:rPr lang="en-US" sz="2400" dirty="0" err="1"/>
              <a:t>његове</a:t>
            </a:r>
            <a:r>
              <a:rPr lang="en-US" sz="2400" dirty="0"/>
              <a:t> </a:t>
            </a:r>
            <a:r>
              <a:rPr lang="en-US" sz="2400" dirty="0" err="1"/>
              <a:t>манифестације</a:t>
            </a:r>
            <a:r>
              <a:rPr lang="en-US" sz="2400" dirty="0"/>
              <a:t> </a:t>
            </a:r>
            <a:r>
              <a:rPr lang="en-US" sz="2400" dirty="0" err="1"/>
              <a:t>или</a:t>
            </a:r>
            <a:r>
              <a:rPr lang="en-US" sz="2400" dirty="0"/>
              <a:t> </a:t>
            </a:r>
            <a:r>
              <a:rPr lang="en-US" sz="2400" dirty="0" err="1"/>
              <a:t>каснију</a:t>
            </a:r>
            <a:r>
              <a:rPr lang="en-US" sz="2400" dirty="0"/>
              <a:t> </a:t>
            </a:r>
            <a:r>
              <a:rPr lang="en-US" sz="2400" dirty="0" err="1" smtClean="0"/>
              <a:t>еволуцију</a:t>
            </a:r>
            <a:r>
              <a:rPr lang="en-US" sz="2400" dirty="0" smtClean="0"/>
              <a:t>.</a:t>
            </a:r>
            <a:endParaRPr lang="sr-Cyrl-RS" sz="2400" dirty="0" smtClean="0"/>
          </a:p>
          <a:p>
            <a:r>
              <a:rPr lang="sr-Cyrl-RS" sz="2400" dirty="0" smtClean="0"/>
              <a:t>Дакле, терапија је </a:t>
            </a:r>
            <a:r>
              <a:rPr lang="en-US" sz="2400" dirty="0" err="1" smtClean="0"/>
              <a:t>оријентисана</a:t>
            </a:r>
            <a:r>
              <a:rPr lang="en-US" sz="2400" dirty="0" smtClean="0"/>
              <a:t> </a:t>
            </a:r>
            <a:r>
              <a:rPr lang="en-US" sz="2400" dirty="0" err="1" smtClean="0"/>
              <a:t>на</a:t>
            </a:r>
            <a:r>
              <a:rPr lang="en-US" sz="2400" dirty="0" smtClean="0"/>
              <a:t> </a:t>
            </a:r>
            <a:r>
              <a:rPr lang="en-US" sz="2400" dirty="0" err="1"/>
              <a:t>саму</a:t>
            </a:r>
            <a:r>
              <a:rPr lang="en-US" sz="2400" dirty="0"/>
              <a:t> </a:t>
            </a:r>
            <a:r>
              <a:rPr lang="en-US" sz="2400" dirty="0" err="1"/>
              <a:t>болест</a:t>
            </a:r>
            <a:r>
              <a:rPr lang="en-US" sz="2400" dirty="0"/>
              <a:t> (</a:t>
            </a:r>
            <a:r>
              <a:rPr lang="en-US" sz="2400" dirty="0" err="1"/>
              <a:t>патолошки</a:t>
            </a:r>
            <a:r>
              <a:rPr lang="en-US" sz="2400" dirty="0"/>
              <a:t> </a:t>
            </a:r>
            <a:r>
              <a:rPr lang="en-US" sz="2400" dirty="0" err="1"/>
              <a:t>процес</a:t>
            </a:r>
            <a:r>
              <a:rPr lang="en-US" sz="2400" dirty="0"/>
              <a:t>) </a:t>
            </a:r>
            <a:r>
              <a:rPr lang="en-US" sz="2400" dirty="0" err="1"/>
              <a:t>зарад</a:t>
            </a:r>
            <a:r>
              <a:rPr lang="en-US" sz="2400" dirty="0"/>
              <a:t> </a:t>
            </a:r>
            <a:r>
              <a:rPr lang="en-US" sz="2400" dirty="0" err="1"/>
              <a:t>постизања</a:t>
            </a:r>
            <a:r>
              <a:rPr lang="en-US" sz="2400" dirty="0"/>
              <a:t> </a:t>
            </a:r>
            <a:r>
              <a:rPr lang="en-US" sz="2400" dirty="0" err="1"/>
              <a:t>одређених</a:t>
            </a:r>
            <a:r>
              <a:rPr lang="en-US" sz="2400" dirty="0"/>
              <a:t> </a:t>
            </a:r>
            <a:r>
              <a:rPr lang="en-US" sz="2400" dirty="0" err="1"/>
              <a:t>циљева</a:t>
            </a:r>
            <a:r>
              <a:rPr lang="en-US" sz="2400" dirty="0" smtClean="0"/>
              <a:t>:</a:t>
            </a:r>
            <a:endParaRPr lang="sr-Cyrl-RS" sz="2400" dirty="0" smtClean="0"/>
          </a:p>
          <a:p>
            <a:pPr marL="722313">
              <a:buFont typeface="Wingdings" pitchFamily="2" charset="2"/>
              <a:buChar char="ü"/>
            </a:pPr>
            <a:r>
              <a:rPr lang="en-US" sz="2400" dirty="0" err="1" smtClean="0"/>
              <a:t>елиминисање</a:t>
            </a:r>
            <a:r>
              <a:rPr lang="en-US" sz="2400" dirty="0" smtClean="0"/>
              <a:t> </a:t>
            </a:r>
            <a:r>
              <a:rPr lang="en-US" sz="2400" dirty="0" err="1"/>
              <a:t>свих</a:t>
            </a:r>
            <a:r>
              <a:rPr lang="en-US" sz="2400" dirty="0"/>
              <a:t> </a:t>
            </a:r>
            <a:r>
              <a:rPr lang="en-US" sz="2400" dirty="0" err="1"/>
              <a:t>знакова</a:t>
            </a:r>
            <a:r>
              <a:rPr lang="en-US" sz="2400" dirty="0"/>
              <a:t> </a:t>
            </a:r>
            <a:r>
              <a:rPr lang="en-US" sz="2400" dirty="0" err="1"/>
              <a:t>патолошког</a:t>
            </a:r>
            <a:r>
              <a:rPr lang="en-US" sz="2400" dirty="0"/>
              <a:t> </a:t>
            </a:r>
            <a:r>
              <a:rPr lang="en-US" sz="2400" dirty="0" err="1"/>
              <a:t>процеса</a:t>
            </a:r>
            <a:r>
              <a:rPr lang="en-US" sz="2400" dirty="0"/>
              <a:t> и </a:t>
            </a:r>
            <a:r>
              <a:rPr lang="en-US" sz="2400" dirty="0" err="1"/>
              <a:t>његових</a:t>
            </a:r>
            <a:r>
              <a:rPr lang="en-US" sz="2400" dirty="0"/>
              <a:t> </a:t>
            </a:r>
            <a:r>
              <a:rPr lang="en-US" sz="2400" dirty="0" err="1"/>
              <a:t>последица</a:t>
            </a:r>
            <a:r>
              <a:rPr lang="en-US" sz="2400" dirty="0"/>
              <a:t>, </a:t>
            </a:r>
            <a:r>
              <a:rPr lang="en-US" sz="2400" dirty="0" err="1"/>
              <a:t>тј</a:t>
            </a:r>
            <a:r>
              <a:rPr lang="en-US" sz="2400" dirty="0"/>
              <a:t>. </a:t>
            </a:r>
            <a:r>
              <a:rPr lang="en-US" sz="2400" dirty="0" err="1"/>
              <a:t>потпуно</a:t>
            </a:r>
            <a:r>
              <a:rPr lang="en-US" sz="2400" dirty="0"/>
              <a:t> ИЗЛЕЧЕЊЕ </a:t>
            </a:r>
            <a:endParaRPr lang="sr-Cyrl-RS" sz="2400" dirty="0" smtClean="0"/>
          </a:p>
          <a:p>
            <a:pPr marL="722313">
              <a:buFont typeface="Wingdings" pitchFamily="2" charset="2"/>
              <a:buChar char="ü"/>
            </a:pPr>
            <a:r>
              <a:rPr lang="en-US" sz="2400" dirty="0" smtClean="0"/>
              <a:t>у </a:t>
            </a:r>
            <a:r>
              <a:rPr lang="en-US" sz="2400" dirty="0" err="1"/>
              <a:t>случају</a:t>
            </a:r>
            <a:r>
              <a:rPr lang="en-US" sz="2400" dirty="0"/>
              <a:t> </a:t>
            </a:r>
            <a:r>
              <a:rPr lang="en-US" sz="2400" dirty="0" err="1"/>
              <a:t>када</a:t>
            </a:r>
            <a:r>
              <a:rPr lang="en-US" sz="2400" dirty="0"/>
              <a:t> </a:t>
            </a:r>
            <a:r>
              <a:rPr lang="en-US" sz="2400" dirty="0" err="1"/>
              <a:t>потпуно</a:t>
            </a:r>
            <a:r>
              <a:rPr lang="en-US" sz="2400" dirty="0"/>
              <a:t> </a:t>
            </a:r>
            <a:r>
              <a:rPr lang="en-US" sz="2400" dirty="0" err="1"/>
              <a:t>излечење</a:t>
            </a:r>
            <a:r>
              <a:rPr lang="en-US" sz="2400" dirty="0"/>
              <a:t> </a:t>
            </a:r>
            <a:r>
              <a:rPr lang="en-US" sz="2400" dirty="0" err="1"/>
              <a:t>није</a:t>
            </a:r>
            <a:r>
              <a:rPr lang="en-US" sz="2400" dirty="0"/>
              <a:t> </a:t>
            </a:r>
            <a:r>
              <a:rPr lang="en-US" sz="2400" dirty="0" err="1"/>
              <a:t>могуће</a:t>
            </a:r>
            <a:r>
              <a:rPr lang="en-US" sz="2400" dirty="0"/>
              <a:t>, </a:t>
            </a:r>
            <a:r>
              <a:rPr lang="en-US" sz="2400" dirty="0" err="1"/>
              <a:t>циљ</a:t>
            </a:r>
            <a:r>
              <a:rPr lang="en-US" sz="2400" dirty="0"/>
              <a:t> </a:t>
            </a:r>
            <a:r>
              <a:rPr lang="en-US" sz="2400" dirty="0" err="1"/>
              <a:t>је</a:t>
            </a:r>
            <a:r>
              <a:rPr lang="en-US" sz="2400" dirty="0"/>
              <a:t> </a:t>
            </a:r>
            <a:r>
              <a:rPr lang="en-US" sz="2400" dirty="0" err="1"/>
              <a:t>максимално</a:t>
            </a:r>
            <a:r>
              <a:rPr lang="en-US" sz="2400" dirty="0"/>
              <a:t> ПОБОЉШАЊЕ (</a:t>
            </a:r>
            <a:r>
              <a:rPr lang="en-US" sz="2400" dirty="0" err="1"/>
              <a:t>смањивање</a:t>
            </a:r>
            <a:r>
              <a:rPr lang="en-US" sz="2400" dirty="0"/>
              <a:t> </a:t>
            </a:r>
            <a:r>
              <a:rPr lang="en-US" sz="2400" dirty="0" err="1"/>
              <a:t>обима</a:t>
            </a:r>
            <a:r>
              <a:rPr lang="en-US" sz="2400" dirty="0"/>
              <a:t> </a:t>
            </a:r>
            <a:r>
              <a:rPr lang="en-US" sz="2400" dirty="0" err="1"/>
              <a:t>патолошког</a:t>
            </a:r>
            <a:r>
              <a:rPr lang="en-US" sz="2400" dirty="0"/>
              <a:t> </a:t>
            </a:r>
            <a:r>
              <a:rPr lang="en-US" sz="2400" dirty="0" err="1"/>
              <a:t>процеса</a:t>
            </a:r>
            <a:r>
              <a:rPr lang="en-US" sz="2400" dirty="0"/>
              <a:t> </a:t>
            </a:r>
            <a:r>
              <a:rPr lang="en-US" sz="2400" dirty="0" err="1"/>
              <a:t>као</a:t>
            </a:r>
            <a:r>
              <a:rPr lang="en-US" sz="2400" dirty="0"/>
              <a:t> и </a:t>
            </a:r>
            <a:r>
              <a:rPr lang="en-US" sz="2400" dirty="0" err="1"/>
              <a:t>његових</a:t>
            </a:r>
            <a:r>
              <a:rPr lang="en-US" sz="2400" dirty="0"/>
              <a:t> </a:t>
            </a:r>
            <a:r>
              <a:rPr lang="en-US" sz="2400" dirty="0" err="1"/>
              <a:t>последица</a:t>
            </a:r>
            <a:r>
              <a:rPr lang="en-US" sz="2400" dirty="0" smtClean="0"/>
              <a:t>)</a:t>
            </a:r>
            <a:r>
              <a:rPr lang="sr-Cyrl-RS" sz="2400" dirty="0" smtClean="0"/>
              <a:t>,</a:t>
            </a:r>
            <a:r>
              <a:rPr lang="en-US" sz="2400" dirty="0" smtClean="0"/>
              <a:t> </a:t>
            </a:r>
            <a:r>
              <a:rPr lang="sr-Cyrl-RS" sz="2400" dirty="0" smtClean="0"/>
              <a:t>односно </a:t>
            </a:r>
            <a:r>
              <a:rPr lang="en-US" sz="2400" dirty="0" err="1" smtClean="0"/>
              <a:t>деловање</a:t>
            </a:r>
            <a:r>
              <a:rPr lang="en-US" sz="2400" dirty="0" smtClean="0"/>
              <a:t> </a:t>
            </a:r>
            <a:r>
              <a:rPr lang="en-US" sz="2400" dirty="0"/>
              <a:t>у </a:t>
            </a:r>
            <a:r>
              <a:rPr lang="en-US" sz="2400" dirty="0" err="1"/>
              <a:t>правцу</a:t>
            </a:r>
            <a:r>
              <a:rPr lang="en-US" sz="2400" dirty="0"/>
              <a:t> ЗАУСТАВЉАЊА </a:t>
            </a:r>
            <a:r>
              <a:rPr lang="en-US" sz="2400" dirty="0" err="1"/>
              <a:t>патолошког</a:t>
            </a:r>
            <a:r>
              <a:rPr lang="en-US" sz="2400" dirty="0"/>
              <a:t> </a:t>
            </a:r>
            <a:r>
              <a:rPr lang="en-US" sz="2400" dirty="0" err="1" smtClean="0"/>
              <a:t>процеса</a:t>
            </a:r>
            <a:r>
              <a:rPr lang="sr-Cyrl-RS" sz="2400" dirty="0" smtClean="0"/>
              <a:t>, или</a:t>
            </a:r>
            <a:r>
              <a:rPr lang="en-US" sz="2400" dirty="0" smtClean="0"/>
              <a:t> </a:t>
            </a:r>
            <a:r>
              <a:rPr lang="en-US" sz="2400" dirty="0" err="1" smtClean="0"/>
              <a:t>уколико</a:t>
            </a:r>
            <a:r>
              <a:rPr lang="en-US" sz="2400" dirty="0" smtClean="0"/>
              <a:t> </a:t>
            </a:r>
            <a:r>
              <a:rPr lang="en-US" sz="2400" dirty="0" err="1"/>
              <a:t>његово</a:t>
            </a:r>
            <a:r>
              <a:rPr lang="en-US" sz="2400" dirty="0"/>
              <a:t> </a:t>
            </a:r>
            <a:r>
              <a:rPr lang="en-US" sz="2400" dirty="0" err="1"/>
              <a:t>делимично</a:t>
            </a:r>
            <a:r>
              <a:rPr lang="en-US" sz="2400" dirty="0"/>
              <a:t> </a:t>
            </a:r>
            <a:r>
              <a:rPr lang="en-US" sz="2400" dirty="0" err="1"/>
              <a:t>или</a:t>
            </a:r>
            <a:r>
              <a:rPr lang="en-US" sz="2400" dirty="0"/>
              <a:t> </a:t>
            </a:r>
            <a:r>
              <a:rPr lang="en-US" sz="2400" dirty="0" err="1"/>
              <a:t>потпуно</a:t>
            </a:r>
            <a:r>
              <a:rPr lang="en-US" sz="2400" dirty="0"/>
              <a:t> </a:t>
            </a:r>
            <a:r>
              <a:rPr lang="en-US" sz="2400" dirty="0" err="1"/>
              <a:t>елиминисање</a:t>
            </a:r>
            <a:r>
              <a:rPr lang="en-US" sz="2400" dirty="0"/>
              <a:t> </a:t>
            </a:r>
            <a:r>
              <a:rPr lang="en-US" sz="2400" dirty="0" err="1"/>
              <a:t>није</a:t>
            </a:r>
            <a:r>
              <a:rPr lang="en-US" sz="2400" dirty="0"/>
              <a:t> </a:t>
            </a:r>
            <a:r>
              <a:rPr lang="en-US" sz="2400" dirty="0" err="1"/>
              <a:t>могуће</a:t>
            </a:r>
            <a:r>
              <a:rPr lang="en-US" sz="2400" dirty="0"/>
              <a:t> УСПОРАВАЊЕ </a:t>
            </a:r>
            <a:r>
              <a:rPr lang="en-US" sz="2400" dirty="0" err="1"/>
              <a:t>еволутивних</a:t>
            </a:r>
            <a:r>
              <a:rPr lang="en-US" sz="2400" dirty="0"/>
              <a:t> </a:t>
            </a:r>
            <a:r>
              <a:rPr lang="en-US" sz="2400" dirty="0" err="1"/>
              <a:t>процеса</a:t>
            </a:r>
            <a:r>
              <a:rPr lang="en-US" sz="2400" dirty="0"/>
              <a:t> </a:t>
            </a:r>
            <a:r>
              <a:rPr lang="en-US" sz="2400" dirty="0" err="1"/>
              <a:t>који</a:t>
            </a:r>
            <a:r>
              <a:rPr lang="en-US" sz="2400" dirty="0"/>
              <a:t> </a:t>
            </a:r>
            <a:r>
              <a:rPr lang="en-US" sz="2400" dirty="0" err="1"/>
              <a:t>имају</a:t>
            </a:r>
            <a:r>
              <a:rPr lang="en-US" sz="2400" dirty="0"/>
              <a:t> </a:t>
            </a:r>
            <a:r>
              <a:rPr lang="en-US" sz="2400" dirty="0" err="1"/>
              <a:t>прогресивни</a:t>
            </a:r>
            <a:r>
              <a:rPr lang="en-US" sz="2400" dirty="0"/>
              <a:t> </a:t>
            </a:r>
            <a:r>
              <a:rPr lang="en-US" sz="2400" dirty="0" err="1"/>
              <a:t>карактер</a:t>
            </a:r>
            <a:r>
              <a:rPr lang="en-US" sz="2400" dirty="0"/>
              <a:t> и </a:t>
            </a:r>
            <a:r>
              <a:rPr lang="en-US" sz="2400" dirty="0" err="1"/>
              <a:t>непрекидно</a:t>
            </a:r>
            <a:r>
              <a:rPr lang="en-US" sz="2400" dirty="0"/>
              <a:t> </a:t>
            </a:r>
            <a:r>
              <a:rPr lang="en-US" sz="2400" dirty="0" err="1"/>
              <a:t>се</a:t>
            </a:r>
            <a:r>
              <a:rPr lang="en-US" sz="2400" dirty="0"/>
              <a:t> </a:t>
            </a:r>
            <a:r>
              <a:rPr lang="en-US" sz="2400" dirty="0" err="1"/>
              <a:t>или</a:t>
            </a:r>
            <a:r>
              <a:rPr lang="en-US" sz="2400" dirty="0"/>
              <a:t> у </a:t>
            </a:r>
            <a:r>
              <a:rPr lang="en-US" sz="2400" dirty="0" err="1"/>
              <a:t>скоковима</a:t>
            </a:r>
            <a:r>
              <a:rPr lang="en-US" sz="2400" dirty="0"/>
              <a:t> </a:t>
            </a:r>
            <a:r>
              <a:rPr lang="en-US" sz="2400" dirty="0" err="1" smtClean="0"/>
              <a:t>погоршавају</a:t>
            </a:r>
            <a:r>
              <a:rPr lang="en-US" sz="2400" dirty="0" smtClean="0"/>
              <a:t>.</a:t>
            </a:r>
            <a:endParaRPr lang="en-US" sz="24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/>
          <a:lstStyle/>
          <a:p>
            <a:r>
              <a:rPr lang="sr-Cyrl-RS" dirty="0" smtClean="0">
                <a:solidFill>
                  <a:srgbClr val="FF0000"/>
                </a:solidFill>
              </a:rPr>
              <a:t>РЕХАБИЛИТАЦИЈА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412776"/>
            <a:ext cx="8640960" cy="5256584"/>
          </a:xfrm>
        </p:spPr>
        <p:txBody>
          <a:bodyPr>
            <a:normAutofit fontScale="85000" lnSpcReduction="20000"/>
          </a:bodyPr>
          <a:lstStyle/>
          <a:p>
            <a:r>
              <a:rPr lang="en-US" sz="2800" dirty="0"/>
              <a:t>РЕХАБИЛИТАЦИЈА </a:t>
            </a:r>
            <a:r>
              <a:rPr lang="en-US" sz="2800" dirty="0" err="1"/>
              <a:t>је</a:t>
            </a:r>
            <a:r>
              <a:rPr lang="en-US" sz="2800" dirty="0"/>
              <a:t> </a:t>
            </a:r>
            <a:r>
              <a:rPr lang="en-US" sz="2800" dirty="0" err="1"/>
              <a:t>скуп</a:t>
            </a:r>
            <a:r>
              <a:rPr lang="en-US" sz="2800" dirty="0"/>
              <a:t> </a:t>
            </a:r>
            <a:r>
              <a:rPr lang="en-US" sz="2800" dirty="0" err="1"/>
              <a:t>разних</a:t>
            </a:r>
            <a:r>
              <a:rPr lang="en-US" sz="2800" dirty="0"/>
              <a:t> </a:t>
            </a:r>
            <a:r>
              <a:rPr lang="en-US" sz="2800" dirty="0" err="1"/>
              <a:t>поступака</a:t>
            </a:r>
            <a:r>
              <a:rPr lang="en-US" sz="2800" dirty="0"/>
              <a:t>, </a:t>
            </a:r>
            <a:r>
              <a:rPr lang="en-US" sz="2800" dirty="0" err="1"/>
              <a:t>медицинских</a:t>
            </a:r>
            <a:r>
              <a:rPr lang="en-US" sz="2800" dirty="0"/>
              <a:t> и </a:t>
            </a:r>
            <a:r>
              <a:rPr lang="en-US" sz="2800" dirty="0" err="1"/>
              <a:t>немедицинских</a:t>
            </a:r>
            <a:r>
              <a:rPr lang="en-US" sz="2800" dirty="0"/>
              <a:t>, </a:t>
            </a:r>
            <a:r>
              <a:rPr lang="en-US" sz="2800" dirty="0" err="1"/>
              <a:t>којима</a:t>
            </a:r>
            <a:r>
              <a:rPr lang="en-US" sz="2800" dirty="0"/>
              <a:t> </a:t>
            </a:r>
            <a:r>
              <a:rPr lang="en-US" sz="2800" dirty="0" err="1"/>
              <a:t>се</a:t>
            </a:r>
            <a:r>
              <a:rPr lang="en-US" sz="2800" dirty="0"/>
              <a:t> </a:t>
            </a:r>
            <a:r>
              <a:rPr lang="en-US" sz="2800" dirty="0" err="1"/>
              <a:t>настоји</a:t>
            </a:r>
            <a:r>
              <a:rPr lang="en-US" sz="2800" dirty="0"/>
              <a:t> </a:t>
            </a:r>
            <a:r>
              <a:rPr lang="en-US" sz="2800" dirty="0" err="1"/>
              <a:t>деловати</a:t>
            </a:r>
            <a:r>
              <a:rPr lang="en-US" sz="2800" dirty="0"/>
              <a:t> </a:t>
            </a:r>
            <a:r>
              <a:rPr lang="en-US" sz="2800" dirty="0" err="1"/>
              <a:t>на</a:t>
            </a:r>
            <a:r>
              <a:rPr lang="en-US" sz="2800" dirty="0"/>
              <a:t> </a:t>
            </a:r>
            <a:r>
              <a:rPr lang="en-US" sz="2800" dirty="0" err="1"/>
              <a:t>стање</a:t>
            </a:r>
            <a:r>
              <a:rPr lang="en-US" sz="2800" dirty="0"/>
              <a:t> </a:t>
            </a:r>
            <a:r>
              <a:rPr lang="en-US" sz="2800" dirty="0" err="1" smtClean="0"/>
              <a:t>инвалидности</a:t>
            </a:r>
            <a:r>
              <a:rPr lang="sr-Cyrl-RS" sz="2800" dirty="0" smtClean="0"/>
              <a:t> (</a:t>
            </a:r>
            <a:r>
              <a:rPr lang="en-US" sz="2800" dirty="0" err="1" smtClean="0"/>
              <a:t>уз</a:t>
            </a:r>
            <a:r>
              <a:rPr lang="en-US" sz="2800" dirty="0" smtClean="0"/>
              <a:t> </a:t>
            </a:r>
            <a:r>
              <a:rPr lang="en-US" sz="2800" dirty="0" err="1"/>
              <a:t>активно</a:t>
            </a:r>
            <a:r>
              <a:rPr lang="en-US" sz="2800" dirty="0"/>
              <a:t> </a:t>
            </a:r>
            <a:r>
              <a:rPr lang="en-US" sz="2800" dirty="0" err="1"/>
              <a:t>учешће</a:t>
            </a:r>
            <a:r>
              <a:rPr lang="en-US" sz="2800" dirty="0"/>
              <a:t> </a:t>
            </a:r>
            <a:r>
              <a:rPr lang="en-US" sz="2800" dirty="0" err="1"/>
              <a:t>инвалидне</a:t>
            </a:r>
            <a:r>
              <a:rPr lang="en-US" sz="2800" dirty="0"/>
              <a:t> </a:t>
            </a:r>
            <a:r>
              <a:rPr lang="en-US" sz="2800" dirty="0" err="1" smtClean="0"/>
              <a:t>особе</a:t>
            </a:r>
            <a:r>
              <a:rPr lang="sr-Cyrl-RS" sz="2800" dirty="0" smtClean="0"/>
              <a:t>),</a:t>
            </a:r>
            <a:r>
              <a:rPr lang="en-US" sz="2800" dirty="0" smtClean="0"/>
              <a:t> </a:t>
            </a:r>
            <a:r>
              <a:rPr lang="en-US" sz="2800" dirty="0"/>
              <a:t>а у </a:t>
            </a:r>
            <a:r>
              <a:rPr lang="en-US" sz="2800" dirty="0" err="1"/>
              <a:t>циљу</a:t>
            </a:r>
            <a:r>
              <a:rPr lang="en-US" sz="2800" dirty="0"/>
              <a:t> </a:t>
            </a:r>
            <a:r>
              <a:rPr lang="en-US" sz="2800" dirty="0" err="1"/>
              <a:t>смањивања</a:t>
            </a:r>
            <a:r>
              <a:rPr lang="en-US" sz="2800" dirty="0"/>
              <a:t> </a:t>
            </a:r>
            <a:r>
              <a:rPr lang="en-US" sz="2800" dirty="0" err="1"/>
              <a:t>ограничења</a:t>
            </a:r>
            <a:r>
              <a:rPr lang="en-US" sz="2800" dirty="0"/>
              <a:t> </a:t>
            </a:r>
            <a:r>
              <a:rPr lang="en-US" sz="2800" dirty="0" err="1"/>
              <a:t>које</a:t>
            </a:r>
            <a:r>
              <a:rPr lang="en-US" sz="2800" dirty="0"/>
              <a:t> </a:t>
            </a:r>
            <a:r>
              <a:rPr lang="en-US" sz="2800" dirty="0" err="1" smtClean="0"/>
              <a:t>инвалидност</a:t>
            </a:r>
            <a:r>
              <a:rPr lang="en-US" sz="2800" dirty="0" smtClean="0"/>
              <a:t> </a:t>
            </a:r>
            <a:r>
              <a:rPr lang="en-US" sz="2800" dirty="0" err="1" smtClean="0"/>
              <a:t>намеће</a:t>
            </a:r>
            <a:r>
              <a:rPr lang="en-US" sz="2800" dirty="0" smtClean="0"/>
              <a:t>.</a:t>
            </a:r>
          </a:p>
          <a:p>
            <a:r>
              <a:rPr lang="en-US" sz="2800" dirty="0" err="1" smtClean="0"/>
              <a:t>Појам</a:t>
            </a:r>
            <a:r>
              <a:rPr lang="en-US" sz="2800" dirty="0" smtClean="0"/>
              <a:t> </a:t>
            </a:r>
            <a:r>
              <a:rPr lang="en-US" sz="2800" dirty="0"/>
              <a:t>ИНВАЛИДНОСТ </a:t>
            </a:r>
            <a:r>
              <a:rPr lang="en-US" sz="2800" dirty="0" err="1"/>
              <a:t>истиче</a:t>
            </a:r>
            <a:r>
              <a:rPr lang="en-US" sz="2800" dirty="0"/>
              <a:t> </a:t>
            </a:r>
            <a:r>
              <a:rPr lang="en-US" sz="2800" dirty="0" err="1"/>
              <a:t>неспособност</a:t>
            </a:r>
            <a:r>
              <a:rPr lang="en-US" sz="2800" dirty="0"/>
              <a:t> </a:t>
            </a:r>
            <a:r>
              <a:rPr lang="en-US" sz="2800" dirty="0" err="1"/>
              <a:t>хендикепиране</a:t>
            </a:r>
            <a:r>
              <a:rPr lang="en-US" sz="2800" dirty="0"/>
              <a:t> </a:t>
            </a:r>
            <a:r>
              <a:rPr lang="en-US" sz="2800" dirty="0" err="1"/>
              <a:t>особе</a:t>
            </a:r>
            <a:r>
              <a:rPr lang="en-US" sz="2800" dirty="0"/>
              <a:t>, </a:t>
            </a:r>
            <a:r>
              <a:rPr lang="en-US" sz="2800" dirty="0" err="1"/>
              <a:t>иако</a:t>
            </a:r>
            <a:r>
              <a:rPr lang="en-US" sz="2800" dirty="0"/>
              <a:t> </a:t>
            </a:r>
            <a:r>
              <a:rPr lang="en-US" sz="2800" dirty="0" err="1"/>
              <a:t>по</a:t>
            </a:r>
            <a:r>
              <a:rPr lang="en-US" sz="2800" dirty="0"/>
              <a:t> </a:t>
            </a:r>
            <a:r>
              <a:rPr lang="en-US" sz="2800" dirty="0" err="1"/>
              <a:t>логици</a:t>
            </a:r>
            <a:r>
              <a:rPr lang="en-US" sz="2800" dirty="0"/>
              <a:t> </a:t>
            </a:r>
            <a:r>
              <a:rPr lang="en-US" sz="2800" dirty="0" err="1"/>
              <a:t>рехабилитације</a:t>
            </a:r>
            <a:r>
              <a:rPr lang="en-US" sz="2800" dirty="0"/>
              <a:t> </a:t>
            </a:r>
            <a:r>
              <a:rPr lang="en-US" sz="2800" dirty="0" err="1"/>
              <a:t>треба</a:t>
            </a:r>
            <a:r>
              <a:rPr lang="en-US" sz="2800" dirty="0"/>
              <a:t> </a:t>
            </a:r>
            <a:r>
              <a:rPr lang="en-US" sz="2800" dirty="0" err="1"/>
              <a:t>истицати</a:t>
            </a:r>
            <a:r>
              <a:rPr lang="en-US" sz="2800" dirty="0"/>
              <a:t> </a:t>
            </a:r>
            <a:r>
              <a:rPr lang="en-US" sz="2800" dirty="0" err="1"/>
              <a:t>очуване</a:t>
            </a:r>
            <a:r>
              <a:rPr lang="en-US" sz="2800" dirty="0"/>
              <a:t> </a:t>
            </a:r>
            <a:r>
              <a:rPr lang="en-US" sz="2800" dirty="0" err="1" smtClean="0"/>
              <a:t>способности</a:t>
            </a:r>
            <a:r>
              <a:rPr lang="en-US" sz="2800" dirty="0" smtClean="0"/>
              <a:t>. </a:t>
            </a:r>
          </a:p>
          <a:p>
            <a:r>
              <a:rPr lang="en-US" sz="2800" dirty="0" err="1" smtClean="0"/>
              <a:t>Значи</a:t>
            </a:r>
            <a:r>
              <a:rPr lang="en-US" sz="2800" dirty="0"/>
              <a:t>, </a:t>
            </a:r>
            <a:r>
              <a:rPr lang="en-US" sz="2800" dirty="0" err="1"/>
              <a:t>рехабилитација</a:t>
            </a:r>
            <a:r>
              <a:rPr lang="en-US" sz="2800" dirty="0"/>
              <a:t> </a:t>
            </a:r>
            <a:r>
              <a:rPr lang="en-US" sz="2800" dirty="0" err="1"/>
              <a:t>инвалидних</a:t>
            </a:r>
            <a:r>
              <a:rPr lang="en-US" sz="2800" dirty="0"/>
              <a:t> </a:t>
            </a:r>
            <a:r>
              <a:rPr lang="en-US" sz="2800" dirty="0" err="1"/>
              <a:t>лица</a:t>
            </a:r>
            <a:r>
              <a:rPr lang="en-US" sz="2800" dirty="0"/>
              <a:t> </a:t>
            </a:r>
            <a:r>
              <a:rPr lang="en-US" sz="2800" dirty="0" err="1"/>
              <a:t>је</a:t>
            </a:r>
            <a:r>
              <a:rPr lang="en-US" sz="2800" dirty="0"/>
              <a:t> </a:t>
            </a:r>
            <a:r>
              <a:rPr lang="en-US" sz="2800" dirty="0" err="1"/>
              <a:t>скуп</a:t>
            </a:r>
            <a:r>
              <a:rPr lang="en-US" sz="2800" dirty="0"/>
              <a:t> </a:t>
            </a:r>
            <a:r>
              <a:rPr lang="en-US" sz="2800" dirty="0" err="1"/>
              <a:t>различитих</a:t>
            </a:r>
            <a:r>
              <a:rPr lang="en-US" sz="2800" dirty="0"/>
              <a:t> </a:t>
            </a:r>
            <a:r>
              <a:rPr lang="en-US" sz="2800" dirty="0" err="1"/>
              <a:t>поступака</a:t>
            </a:r>
            <a:r>
              <a:rPr lang="en-US" sz="2800" dirty="0"/>
              <a:t> </a:t>
            </a:r>
            <a:r>
              <a:rPr lang="en-US" sz="2800" dirty="0" err="1"/>
              <a:t>чији</a:t>
            </a:r>
            <a:r>
              <a:rPr lang="en-US" sz="2800" dirty="0"/>
              <a:t> </a:t>
            </a:r>
            <a:r>
              <a:rPr lang="en-US" sz="2800" dirty="0" err="1"/>
              <a:t>је</a:t>
            </a:r>
            <a:r>
              <a:rPr lang="en-US" sz="2800" dirty="0"/>
              <a:t> </a:t>
            </a:r>
            <a:r>
              <a:rPr lang="en-US" sz="2800" dirty="0" err="1"/>
              <a:t>циљ</a:t>
            </a:r>
            <a:r>
              <a:rPr lang="en-US" sz="2800" dirty="0"/>
              <a:t> </a:t>
            </a:r>
            <a:r>
              <a:rPr lang="en-US" sz="2800" dirty="0" err="1"/>
              <a:t>неговање</a:t>
            </a:r>
            <a:r>
              <a:rPr lang="en-US" sz="2800" dirty="0"/>
              <a:t>, </a:t>
            </a:r>
            <a:r>
              <a:rPr lang="en-US" sz="2800" dirty="0" err="1"/>
              <a:t>истицање</a:t>
            </a:r>
            <a:r>
              <a:rPr lang="en-US" sz="2800" dirty="0"/>
              <a:t> и </a:t>
            </a:r>
            <a:r>
              <a:rPr lang="en-US" sz="2800" dirty="0" err="1" smtClean="0"/>
              <a:t>развија</a:t>
            </a:r>
            <a:r>
              <a:rPr lang="sr-Cyrl-RS" sz="2800" dirty="0" smtClean="0"/>
              <a:t>њ</a:t>
            </a:r>
            <a:r>
              <a:rPr lang="en-US" sz="2800" dirty="0" smtClean="0"/>
              <a:t>е </a:t>
            </a:r>
            <a:r>
              <a:rPr lang="en-US" sz="2800" dirty="0" err="1"/>
              <a:t>преосталих</a:t>
            </a:r>
            <a:r>
              <a:rPr lang="en-US" sz="2800" dirty="0"/>
              <a:t> </a:t>
            </a:r>
            <a:r>
              <a:rPr lang="en-US" sz="2800" dirty="0" err="1"/>
              <a:t>способности</a:t>
            </a:r>
            <a:r>
              <a:rPr lang="en-US" sz="2800" dirty="0"/>
              <a:t> </a:t>
            </a:r>
            <a:r>
              <a:rPr lang="en-US" sz="2800" dirty="0" err="1"/>
              <a:t>инвалидне</a:t>
            </a:r>
            <a:r>
              <a:rPr lang="en-US" sz="2800" dirty="0"/>
              <a:t> </a:t>
            </a:r>
            <a:r>
              <a:rPr lang="en-US" sz="2800" dirty="0" err="1" smtClean="0"/>
              <a:t>особе</a:t>
            </a:r>
            <a:r>
              <a:rPr lang="en-US" sz="2800" dirty="0" smtClean="0"/>
              <a:t>. </a:t>
            </a:r>
          </a:p>
          <a:p>
            <a:r>
              <a:rPr lang="en-US" sz="2800" dirty="0" err="1" smtClean="0"/>
              <a:t>Према</a:t>
            </a:r>
            <a:r>
              <a:rPr lang="en-US" sz="2800" dirty="0" smtClean="0"/>
              <a:t> </a:t>
            </a:r>
            <a:r>
              <a:rPr lang="en-US" sz="2800" dirty="0" err="1"/>
              <a:t>томе</a:t>
            </a:r>
            <a:r>
              <a:rPr lang="en-US" sz="2800" dirty="0"/>
              <a:t>, у </a:t>
            </a:r>
            <a:r>
              <a:rPr lang="en-US" sz="2800" dirty="0" err="1"/>
              <a:t>процесу</a:t>
            </a:r>
            <a:r>
              <a:rPr lang="en-US" sz="2800" dirty="0"/>
              <a:t> </a:t>
            </a:r>
            <a:r>
              <a:rPr lang="en-US" sz="2800" dirty="0" err="1" smtClean="0"/>
              <a:t>рехабилитације</a:t>
            </a:r>
            <a:r>
              <a:rPr lang="en-US" sz="2800" dirty="0" smtClean="0"/>
              <a:t> </a:t>
            </a:r>
            <a:r>
              <a:rPr lang="en-US" sz="2800" dirty="0" err="1"/>
              <a:t>је</a:t>
            </a:r>
            <a:r>
              <a:rPr lang="en-US" sz="2800" dirty="0"/>
              <a:t> </a:t>
            </a:r>
            <a:r>
              <a:rPr lang="en-US" sz="2800" dirty="0" err="1"/>
              <a:t>неопходно</a:t>
            </a:r>
            <a:r>
              <a:rPr lang="en-US" sz="2800" dirty="0"/>
              <a:t> УТВРДИТИ И ИЗГУБЉЕНЕ И ОЧУВАНЕ СПОСОБНОСТИ </a:t>
            </a:r>
            <a:r>
              <a:rPr lang="en-US" sz="2800" dirty="0" err="1" smtClean="0"/>
              <a:t>пацијента</a:t>
            </a:r>
            <a:r>
              <a:rPr lang="en-US" sz="2800" dirty="0" smtClean="0"/>
              <a:t>.</a:t>
            </a:r>
          </a:p>
          <a:p>
            <a:r>
              <a:rPr lang="en-US" sz="2800" dirty="0" err="1" smtClean="0"/>
              <a:t>Рехабилитација</a:t>
            </a:r>
            <a:r>
              <a:rPr lang="en-US" sz="2800" dirty="0" smtClean="0"/>
              <a:t> </a:t>
            </a:r>
            <a:r>
              <a:rPr lang="en-US" sz="2800" dirty="0" err="1"/>
              <a:t>утиче</a:t>
            </a:r>
            <a:r>
              <a:rPr lang="en-US" sz="2800" dirty="0"/>
              <a:t> </a:t>
            </a:r>
            <a:r>
              <a:rPr lang="en-US" sz="2800" dirty="0" err="1"/>
              <a:t>на</a:t>
            </a:r>
            <a:r>
              <a:rPr lang="en-US" sz="2800" dirty="0"/>
              <a:t> </a:t>
            </a:r>
            <a:r>
              <a:rPr lang="en-US" sz="2800" dirty="0" err="1"/>
              <a:t>ублажавање</a:t>
            </a:r>
            <a:r>
              <a:rPr lang="en-US" sz="2800" dirty="0"/>
              <a:t> </a:t>
            </a:r>
            <a:r>
              <a:rPr lang="en-US" sz="2800" dirty="0" err="1"/>
              <a:t>или</a:t>
            </a:r>
            <a:r>
              <a:rPr lang="en-US" sz="2800" dirty="0"/>
              <a:t> </a:t>
            </a:r>
            <a:r>
              <a:rPr lang="en-US" sz="2800" dirty="0" err="1"/>
              <a:t>елиминисање</a:t>
            </a:r>
            <a:r>
              <a:rPr lang="en-US" sz="2800" dirty="0"/>
              <a:t> </a:t>
            </a:r>
            <a:r>
              <a:rPr lang="en-US" sz="2800" dirty="0" err="1"/>
              <a:t>патолошких</a:t>
            </a:r>
            <a:r>
              <a:rPr lang="en-US" sz="2800" dirty="0"/>
              <a:t> </a:t>
            </a:r>
            <a:r>
              <a:rPr lang="en-US" sz="2800" dirty="0" err="1"/>
              <a:t>стања</a:t>
            </a:r>
            <a:r>
              <a:rPr lang="en-US" sz="2800" dirty="0"/>
              <a:t>, </a:t>
            </a:r>
            <a:r>
              <a:rPr lang="en-US" sz="2800" dirty="0" err="1"/>
              <a:t>али</a:t>
            </a:r>
            <a:r>
              <a:rPr lang="en-US" sz="2800" dirty="0"/>
              <a:t> </a:t>
            </a:r>
            <a:r>
              <a:rPr lang="en-US" sz="2800" dirty="0" err="1"/>
              <a:t>развија</a:t>
            </a:r>
            <a:r>
              <a:rPr lang="en-US" sz="2800" dirty="0"/>
              <a:t> и </a:t>
            </a:r>
            <a:r>
              <a:rPr lang="en-US" sz="2800" dirty="0" err="1"/>
              <a:t>преостале</a:t>
            </a:r>
            <a:r>
              <a:rPr lang="en-US" sz="2800" dirty="0"/>
              <a:t> </a:t>
            </a:r>
            <a:r>
              <a:rPr lang="en-US" sz="2800" dirty="0" err="1" smtClean="0"/>
              <a:t>способности</a:t>
            </a:r>
            <a:r>
              <a:rPr lang="en-US" sz="2800" dirty="0" smtClean="0"/>
              <a:t>. </a:t>
            </a:r>
            <a:endParaRPr lang="en-US" sz="2800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>
                <a:solidFill>
                  <a:srgbClr val="FF0000"/>
                </a:solidFill>
              </a:rPr>
              <a:t>Веза с другим наукама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sr-Cyrl-RS" sz="3100" dirty="0" smtClean="0"/>
              <a:t>Кинезитерапија је један од најважнијих делова физикалне медицине и рехабилитације</a:t>
            </a:r>
          </a:p>
          <a:p>
            <a:endParaRPr lang="sr-Cyrl-RS" sz="3100" dirty="0" smtClean="0"/>
          </a:p>
          <a:p>
            <a:r>
              <a:rPr lang="sr-Cyrl-RS" sz="3100" dirty="0" smtClean="0"/>
              <a:t>Кинезитерапија је уско повезана:</a:t>
            </a:r>
          </a:p>
          <a:p>
            <a:pPr marL="720725">
              <a:buFont typeface="Courier New" pitchFamily="49" charset="0"/>
              <a:buChar char="o"/>
            </a:pPr>
            <a:r>
              <a:rPr lang="sr-Cyrl-RS" sz="3100" dirty="0" smtClean="0"/>
              <a:t>са кинезиологијом и биомехаником која проучава нормалне покрете човека </a:t>
            </a:r>
          </a:p>
          <a:p>
            <a:pPr marL="720725">
              <a:buFont typeface="Courier New" pitchFamily="49" charset="0"/>
              <a:buChar char="o"/>
            </a:pPr>
            <a:r>
              <a:rPr lang="sr-Cyrl-RS" sz="3100" dirty="0" smtClean="0"/>
              <a:t>са физиологијом која проучава механизме настанка и развоја терапијских покрета</a:t>
            </a:r>
          </a:p>
          <a:p>
            <a:pPr marL="720725">
              <a:buFont typeface="Courier New" pitchFamily="49" charset="0"/>
              <a:buChar char="o"/>
            </a:pPr>
            <a:r>
              <a:rPr lang="sr-Cyrl-RS" sz="3100" dirty="0" smtClean="0"/>
              <a:t>са анатомијом која проучава елементе човековог тела</a:t>
            </a:r>
          </a:p>
          <a:p>
            <a:pPr marL="720725">
              <a:buFont typeface="Courier New" pitchFamily="49" charset="0"/>
              <a:buChar char="o"/>
            </a:pPr>
            <a:r>
              <a:rPr lang="sr-Cyrl-RS" sz="3100" dirty="0" smtClean="0"/>
              <a:t>са хемијом и биохемијом, биологијом</a:t>
            </a:r>
          </a:p>
          <a:p>
            <a:pPr marL="720725">
              <a:buFont typeface="Courier New" pitchFamily="49" charset="0"/>
              <a:buChar char="o"/>
            </a:pPr>
            <a:r>
              <a:rPr lang="sr-Cyrl-RS" sz="3100" dirty="0" smtClean="0"/>
              <a:t>са неурологијом, кардиологијом, пулмологијом, психијатријом, педијатријом јер се користи у третману различитих обољења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1634</TotalTime>
  <Words>3467</Words>
  <Application>Microsoft Office PowerPoint</Application>
  <PresentationFormat>On-screen Show (4:3)</PresentationFormat>
  <Paragraphs>453</Paragraphs>
  <Slides>57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57</vt:i4>
      </vt:variant>
    </vt:vector>
  </HeadingPairs>
  <TitlesOfParts>
    <vt:vector size="64" baseType="lpstr">
      <vt:lpstr>Arial</vt:lpstr>
      <vt:lpstr>Calibri</vt:lpstr>
      <vt:lpstr>Courier New</vt:lpstr>
      <vt:lpstr>France YU</vt:lpstr>
      <vt:lpstr>Times New Roman</vt:lpstr>
      <vt:lpstr>Wingdings</vt:lpstr>
      <vt:lpstr>Office Theme</vt:lpstr>
      <vt:lpstr>Општа кинезитерапија</vt:lpstr>
      <vt:lpstr>Место и улога кинезитерапије  у рехабилитацији</vt:lpstr>
      <vt:lpstr>Дејство кретања на органске системе</vt:lpstr>
      <vt:lpstr>Дејство кретања на органске системе</vt:lpstr>
      <vt:lpstr>PowerPoint Presentation</vt:lpstr>
      <vt:lpstr>Кинезитерапија (КТХ)</vt:lpstr>
      <vt:lpstr>ТЕРАПИЈА</vt:lpstr>
      <vt:lpstr>РЕХАБИЛИТАЦИЈА</vt:lpstr>
      <vt:lpstr>Веза с другим наукама</vt:lpstr>
      <vt:lpstr>Примена кинезитерапије</vt:lpstr>
      <vt:lpstr>Превентивна кинезитерапија </vt:lpstr>
      <vt:lpstr>Превентивна кинезитерапија</vt:lpstr>
      <vt:lpstr>Функционална кинезитерапија </vt:lpstr>
      <vt:lpstr>Функционална кинезитерапија</vt:lpstr>
      <vt:lpstr>Клиничка кинезитерапија  </vt:lpstr>
      <vt:lpstr>Клиничка кинезитерапија</vt:lpstr>
      <vt:lpstr>Клиничка кинезитерапија</vt:lpstr>
      <vt:lpstr>Циљеви кинезитерапије</vt:lpstr>
      <vt:lpstr>Циљеви кинезитерапије</vt:lpstr>
      <vt:lpstr>Задаци кинезитерапије</vt:lpstr>
      <vt:lpstr>Средства кинезитерапије</vt:lpstr>
      <vt:lpstr>Основна средства кинезитерапије</vt:lpstr>
      <vt:lpstr>Принципи кинезитерапије </vt:lpstr>
      <vt:lpstr>Принцип правовремене  примене кинезитерапије  </vt:lpstr>
      <vt:lpstr>Принцип мотивације</vt:lpstr>
      <vt:lpstr>Принцип индивидуалности</vt:lpstr>
      <vt:lpstr>Принцип поступности</vt:lpstr>
      <vt:lpstr>Принцип систематичности</vt:lpstr>
      <vt:lpstr>Принцип анализе вежбе</vt:lpstr>
      <vt:lpstr>Принцип разумевања вежбе</vt:lpstr>
      <vt:lpstr>Принцип активног учествовања</vt:lpstr>
      <vt:lpstr>Принцип избегавања бола</vt:lpstr>
      <vt:lpstr>Принцип упорности</vt:lpstr>
      <vt:lpstr>Принцип континуитета</vt:lpstr>
      <vt:lpstr>Принцип креативности и динамичности у третману </vt:lpstr>
      <vt:lpstr>Принцип евиденције  и праћења резултата</vt:lpstr>
      <vt:lpstr>Стандардизовани тестови</vt:lpstr>
      <vt:lpstr>Мерења у кинезитерапији</vt:lpstr>
      <vt:lpstr>Дијагностичке методе у КТХ</vt:lpstr>
      <vt:lpstr>Дијагностичке методе у КТХ</vt:lpstr>
      <vt:lpstr>Мерење мишићне силе</vt:lpstr>
      <vt:lpstr>Функционално тестирање - АДЖ</vt:lpstr>
      <vt:lpstr>PowerPoint Presentation</vt:lpstr>
      <vt:lpstr>Функционални статус и његов дијагностичко-терапијски значај</vt:lpstr>
      <vt:lpstr>Функционални статус</vt:lpstr>
      <vt:lpstr>Биолошки профил</vt:lpstr>
      <vt:lpstr>Функционални профил</vt:lpstr>
      <vt:lpstr>Облици реализације  терапије покретом</vt:lpstr>
      <vt:lpstr>PowerPoint Presentation</vt:lpstr>
      <vt:lpstr>Начин спровођења терапије</vt:lpstr>
      <vt:lpstr>ИНДИКАЦИЈЕ ЗА КТХ</vt:lpstr>
      <vt:lpstr>ИНДИКАЦИЈЕ ЗА КТХ</vt:lpstr>
      <vt:lpstr>КОНТРАИНДИКАЦИЈЕ ЗА КТХ</vt:lpstr>
      <vt:lpstr>ПИТАЊА</vt:lpstr>
      <vt:lpstr>ПИТАЊА</vt:lpstr>
      <vt:lpstr>ПИТАЊА</vt:lpstr>
      <vt:lpstr>ПИТАЊА</vt:lpstr>
    </vt:vector>
  </TitlesOfParts>
  <Company>MEDF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Општа кинезитерапија</dc:title>
  <dc:creator>Dusica Djordjevic</dc:creator>
  <cp:lastModifiedBy>Dusica</cp:lastModifiedBy>
  <cp:revision>222</cp:revision>
  <dcterms:created xsi:type="dcterms:W3CDTF">2013-02-06T18:04:12Z</dcterms:created>
  <dcterms:modified xsi:type="dcterms:W3CDTF">2016-10-23T14:31:23Z</dcterms:modified>
</cp:coreProperties>
</file>