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8" r:id="rId3"/>
    <p:sldId id="286" r:id="rId4"/>
    <p:sldId id="290" r:id="rId5"/>
    <p:sldId id="302" r:id="rId6"/>
    <p:sldId id="306" r:id="rId7"/>
    <p:sldId id="335" r:id="rId8"/>
    <p:sldId id="334" r:id="rId9"/>
    <p:sldId id="316" r:id="rId10"/>
    <p:sldId id="317" r:id="rId11"/>
    <p:sldId id="333" r:id="rId12"/>
    <p:sldId id="307" r:id="rId13"/>
    <p:sldId id="315" r:id="rId14"/>
    <p:sldId id="336" r:id="rId15"/>
    <p:sldId id="318" r:id="rId16"/>
    <p:sldId id="319" r:id="rId17"/>
    <p:sldId id="320" r:id="rId18"/>
    <p:sldId id="32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522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4CFF7-6BC7-450D-B9A7-5823EE33D22B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530B9-9BFA-470D-9896-019676583D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4CFF7-6BC7-450D-B9A7-5823EE33D22B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530B9-9BFA-470D-9896-019676583D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4CFF7-6BC7-450D-B9A7-5823EE33D22B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530B9-9BFA-470D-9896-019676583D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4CFF7-6BC7-450D-B9A7-5823EE33D22B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530B9-9BFA-470D-9896-019676583D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4CFF7-6BC7-450D-B9A7-5823EE33D22B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530B9-9BFA-470D-9896-019676583D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4CFF7-6BC7-450D-B9A7-5823EE33D22B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530B9-9BFA-470D-9896-019676583D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4CFF7-6BC7-450D-B9A7-5823EE33D22B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530B9-9BFA-470D-9896-019676583D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4CFF7-6BC7-450D-B9A7-5823EE33D22B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530B9-9BFA-470D-9896-019676583D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4CFF7-6BC7-450D-B9A7-5823EE33D22B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530B9-9BFA-470D-9896-019676583D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4CFF7-6BC7-450D-B9A7-5823EE33D22B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530B9-9BFA-470D-9896-019676583D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4CFF7-6BC7-450D-B9A7-5823EE33D22B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530B9-9BFA-470D-9896-019676583D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94CFF7-6BC7-450D-B9A7-5823EE33D22B}" type="datetimeFigureOut">
              <a:rPr lang="en-US" smtClean="0"/>
              <a:pPr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4530B9-9BFA-470D-9896-019676583D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60648"/>
            <a:ext cx="9144000" cy="1268760"/>
          </a:xfrm>
        </p:spPr>
        <p:txBody>
          <a:bodyPr>
            <a:normAutofit/>
          </a:bodyPr>
          <a:lstStyle/>
          <a:p>
            <a:r>
              <a:rPr lang="sr-Cyrl-CS" sz="2800" dirty="0"/>
              <a:t>ОСНОВНЕ СТРУКОВНЕ СТУДИЈЕ </a:t>
            </a:r>
            <a:endParaRPr lang="en-US" sz="2800" dirty="0"/>
          </a:p>
          <a:p>
            <a:r>
              <a:rPr lang="sr-Cyrl-RS" sz="2800" dirty="0"/>
              <a:t>СТРУКОВНИ ТЕРАПЕУТ</a:t>
            </a:r>
            <a:endParaRPr lang="sr-Cyrl-CS" sz="2800" dirty="0"/>
          </a:p>
          <a:p>
            <a:endParaRPr lang="sr-Cyrl-CS" sz="2800" dirty="0"/>
          </a:p>
          <a:p>
            <a:endParaRPr lang="sr-Latn-CS" dirty="0"/>
          </a:p>
        </p:txBody>
      </p:sp>
      <p:sp>
        <p:nvSpPr>
          <p:cNvPr id="4" name="Title 1"/>
          <p:cNvSpPr txBox="1">
            <a:spLocks noGrp="1"/>
          </p:cNvSpPr>
          <p:nvPr>
            <p:ph type="ctrTitle"/>
          </p:nvPr>
        </p:nvSpPr>
        <p:spPr>
          <a:xfrm>
            <a:off x="0" y="2420888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r-Cyrl-RS" sz="6000" b="1" dirty="0">
                <a:solidFill>
                  <a:srgbClr val="3333FF"/>
                </a:solidFill>
              </a:rPr>
              <a:t>Општа кинезитерапија</a:t>
            </a:r>
            <a:endParaRPr kumimoji="0" lang="sr-Latn-CS" sz="6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logo medicinsk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340768"/>
            <a:ext cx="583545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4198441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sr-Cyrl-RS" sz="2000" dirty="0"/>
              <a:t>Функционална евалуација. </a:t>
            </a:r>
            <a:r>
              <a:rPr lang="en-US" sz="2000" dirty="0"/>
              <a:t>ICIDH </a:t>
            </a:r>
            <a:r>
              <a:rPr lang="sr-Cyrl-RS" sz="2000"/>
              <a:t>класификација</a:t>
            </a:r>
            <a:endParaRPr lang="sr-Cyrl-RS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Поглавље 7 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Структуре које се односе на кретање</a:t>
            </a:r>
            <a:br>
              <a:rPr lang="ru-RU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784976" cy="5069160"/>
          </a:xfrm>
        </p:spPr>
        <p:txBody>
          <a:bodyPr>
            <a:normAutofit/>
          </a:bodyPr>
          <a:lstStyle/>
          <a:p>
            <a:r>
              <a:rPr lang="sr-Cyrl-RS" sz="2400" dirty="0"/>
              <a:t>с</a:t>
            </a:r>
            <a:r>
              <a:rPr lang="en-US" sz="2400" dirty="0"/>
              <a:t>710 </a:t>
            </a:r>
            <a:r>
              <a:rPr lang="en-US" sz="2400" dirty="0" err="1"/>
              <a:t>Структура</a:t>
            </a:r>
            <a:r>
              <a:rPr lang="en-US" sz="2400" dirty="0"/>
              <a:t> </a:t>
            </a:r>
            <a:r>
              <a:rPr lang="en-US" sz="2400" dirty="0" err="1"/>
              <a:t>главе</a:t>
            </a:r>
            <a:r>
              <a:rPr lang="en-US" sz="2400" dirty="0"/>
              <a:t> и </a:t>
            </a:r>
            <a:r>
              <a:rPr lang="en-US" sz="2400" dirty="0" err="1"/>
              <a:t>вратне</a:t>
            </a:r>
            <a:r>
              <a:rPr lang="en-US" sz="2400" dirty="0"/>
              <a:t> </a:t>
            </a:r>
            <a:r>
              <a:rPr lang="en-US" sz="2400" dirty="0" err="1"/>
              <a:t>регије</a:t>
            </a:r>
            <a:endParaRPr lang="en-US" sz="2400" dirty="0"/>
          </a:p>
          <a:p>
            <a:r>
              <a:rPr lang="en-US" sz="2400" dirty="0"/>
              <a:t>с720 </a:t>
            </a:r>
            <a:r>
              <a:rPr lang="en-US" sz="2400" dirty="0" err="1"/>
              <a:t>Структура</a:t>
            </a:r>
            <a:r>
              <a:rPr lang="en-US" sz="2400" dirty="0"/>
              <a:t> </a:t>
            </a:r>
            <a:r>
              <a:rPr lang="en-US" sz="2400" dirty="0" err="1"/>
              <a:t>рамене</a:t>
            </a:r>
            <a:r>
              <a:rPr lang="en-US" sz="2400" dirty="0"/>
              <a:t> </a:t>
            </a:r>
            <a:r>
              <a:rPr lang="en-US" sz="2400" dirty="0" err="1"/>
              <a:t>регије</a:t>
            </a:r>
            <a:endParaRPr lang="en-US" sz="2400" dirty="0"/>
          </a:p>
          <a:p>
            <a:r>
              <a:rPr lang="en-US" sz="2400" dirty="0"/>
              <a:t>с730 </a:t>
            </a:r>
            <a:r>
              <a:rPr lang="en-US" sz="2400" dirty="0" err="1"/>
              <a:t>Структура</a:t>
            </a:r>
            <a:r>
              <a:rPr lang="en-US" sz="2400" dirty="0"/>
              <a:t> </a:t>
            </a:r>
            <a:r>
              <a:rPr lang="en-US" sz="2400" dirty="0" err="1"/>
              <a:t>горњих</a:t>
            </a:r>
            <a:r>
              <a:rPr lang="en-US" sz="2400" dirty="0"/>
              <a:t> </a:t>
            </a:r>
            <a:r>
              <a:rPr lang="en-US" sz="2400" dirty="0" err="1"/>
              <a:t>екстремитета</a:t>
            </a:r>
            <a:endParaRPr lang="en-US" sz="2400" dirty="0"/>
          </a:p>
          <a:p>
            <a:r>
              <a:rPr lang="en-US" sz="2400" dirty="0"/>
              <a:t>с740 </a:t>
            </a:r>
            <a:r>
              <a:rPr lang="en-US" sz="2400" dirty="0" err="1"/>
              <a:t>Структуре</a:t>
            </a:r>
            <a:r>
              <a:rPr lang="en-US" sz="2400" dirty="0"/>
              <a:t> </a:t>
            </a:r>
            <a:r>
              <a:rPr lang="en-US" sz="2400" dirty="0" err="1"/>
              <a:t>пелвичне</a:t>
            </a:r>
            <a:r>
              <a:rPr lang="en-US" sz="2400" dirty="0"/>
              <a:t> </a:t>
            </a:r>
            <a:r>
              <a:rPr lang="en-US" sz="2400" dirty="0" err="1"/>
              <a:t>регије</a:t>
            </a:r>
            <a:endParaRPr lang="en-US" sz="2400" dirty="0"/>
          </a:p>
          <a:p>
            <a:r>
              <a:rPr lang="en-US" sz="2400" dirty="0"/>
              <a:t>с750 </a:t>
            </a:r>
            <a:r>
              <a:rPr lang="en-US" sz="2400" dirty="0" err="1"/>
              <a:t>Структура</a:t>
            </a:r>
            <a:r>
              <a:rPr lang="en-US" sz="2400" dirty="0"/>
              <a:t> </a:t>
            </a:r>
            <a:r>
              <a:rPr lang="en-US" sz="2400" dirty="0" err="1"/>
              <a:t>доњих</a:t>
            </a:r>
            <a:r>
              <a:rPr lang="en-US" sz="2400" dirty="0"/>
              <a:t> </a:t>
            </a:r>
            <a:r>
              <a:rPr lang="en-US" sz="2400" dirty="0" err="1"/>
              <a:t>екстремитете</a:t>
            </a:r>
            <a:endParaRPr lang="en-US" sz="2400" dirty="0"/>
          </a:p>
          <a:p>
            <a:r>
              <a:rPr lang="en-US" sz="2400" dirty="0"/>
              <a:t>с760 </a:t>
            </a:r>
            <a:r>
              <a:rPr lang="en-US" sz="2400" dirty="0" err="1"/>
              <a:t>Структура</a:t>
            </a:r>
            <a:r>
              <a:rPr lang="en-US" sz="2400" dirty="0"/>
              <a:t> </a:t>
            </a:r>
            <a:r>
              <a:rPr lang="en-US" sz="2400" dirty="0" err="1"/>
              <a:t>трупа</a:t>
            </a:r>
            <a:endParaRPr lang="en-US" sz="2400" dirty="0"/>
          </a:p>
          <a:p>
            <a:r>
              <a:rPr lang="en-US" sz="2400" dirty="0"/>
              <a:t>с770 </a:t>
            </a:r>
            <a:r>
              <a:rPr lang="en-US" sz="2400" dirty="0" err="1"/>
              <a:t>Додатне</a:t>
            </a:r>
            <a:r>
              <a:rPr lang="en-US" sz="2400" dirty="0"/>
              <a:t> </a:t>
            </a:r>
            <a:r>
              <a:rPr lang="en-US" sz="2400" dirty="0" err="1"/>
              <a:t>мускулоскелетне</a:t>
            </a:r>
            <a:r>
              <a:rPr lang="en-US" sz="2400" dirty="0"/>
              <a:t> </a:t>
            </a:r>
            <a:r>
              <a:rPr lang="en-US" sz="2400" dirty="0" err="1"/>
              <a:t>структуре</a:t>
            </a:r>
            <a:r>
              <a:rPr lang="en-US" sz="2400" dirty="0"/>
              <a:t> </a:t>
            </a:r>
            <a:r>
              <a:rPr lang="en-US" sz="2400" dirty="0" err="1"/>
              <a:t>везане</a:t>
            </a:r>
            <a:r>
              <a:rPr lang="en-US" sz="2400" dirty="0"/>
              <a:t> </a:t>
            </a:r>
            <a:r>
              <a:rPr lang="en-US" sz="2400" dirty="0" err="1"/>
              <a:t>за</a:t>
            </a:r>
            <a:r>
              <a:rPr lang="en-US" sz="2400" dirty="0"/>
              <a:t> </a:t>
            </a:r>
            <a:r>
              <a:rPr lang="en-US" sz="2400" dirty="0" err="1"/>
              <a:t>кретње</a:t>
            </a:r>
            <a:endParaRPr lang="en-US" sz="2400" dirty="0"/>
          </a:p>
          <a:p>
            <a:r>
              <a:rPr lang="en-US" sz="2400" dirty="0"/>
              <a:t>с798 </a:t>
            </a:r>
            <a:r>
              <a:rPr lang="en-US" sz="2400" dirty="0" err="1"/>
              <a:t>Структуре</a:t>
            </a:r>
            <a:r>
              <a:rPr lang="en-US" sz="2400" dirty="0"/>
              <a:t> </a:t>
            </a:r>
            <a:r>
              <a:rPr lang="en-US" sz="2400" dirty="0" err="1"/>
              <a:t>везане</a:t>
            </a:r>
            <a:r>
              <a:rPr lang="en-US" sz="2400" dirty="0"/>
              <a:t> </a:t>
            </a:r>
            <a:r>
              <a:rPr lang="en-US" sz="2400" dirty="0" err="1"/>
              <a:t>за</a:t>
            </a:r>
            <a:r>
              <a:rPr lang="en-US" sz="2400" dirty="0"/>
              <a:t> </a:t>
            </a:r>
            <a:r>
              <a:rPr lang="en-US" sz="2400" dirty="0" err="1"/>
              <a:t>кретње</a:t>
            </a:r>
            <a:r>
              <a:rPr lang="en-US" sz="2400" dirty="0"/>
              <a:t>, </a:t>
            </a:r>
            <a:r>
              <a:rPr lang="en-US" sz="2400" dirty="0" err="1"/>
              <a:t>другачије</a:t>
            </a:r>
            <a:r>
              <a:rPr lang="en-US" sz="2400" dirty="0"/>
              <a:t> </a:t>
            </a:r>
            <a:r>
              <a:rPr lang="en-US" sz="2400" dirty="0" err="1"/>
              <a:t>специфицирано</a:t>
            </a:r>
            <a:endParaRPr lang="en-US" sz="2400" dirty="0"/>
          </a:p>
          <a:p>
            <a:r>
              <a:rPr lang="en-US" sz="2400" dirty="0"/>
              <a:t>с799 </a:t>
            </a:r>
            <a:r>
              <a:rPr lang="en-US" sz="2400" dirty="0" err="1"/>
              <a:t>Структуре</a:t>
            </a:r>
            <a:r>
              <a:rPr lang="en-US" sz="2400" dirty="0"/>
              <a:t> </a:t>
            </a:r>
            <a:r>
              <a:rPr lang="en-US" sz="2400" dirty="0" err="1"/>
              <a:t>везане</a:t>
            </a:r>
            <a:r>
              <a:rPr lang="en-US" sz="2400" dirty="0"/>
              <a:t> </a:t>
            </a:r>
            <a:r>
              <a:rPr lang="en-US" sz="2400" dirty="0" err="1"/>
              <a:t>за</a:t>
            </a:r>
            <a:r>
              <a:rPr lang="en-US" sz="2400" dirty="0"/>
              <a:t> </a:t>
            </a:r>
            <a:r>
              <a:rPr lang="en-US" sz="2400" dirty="0" err="1"/>
              <a:t>кретње</a:t>
            </a:r>
            <a:r>
              <a:rPr lang="en-US" sz="2400" dirty="0"/>
              <a:t>, </a:t>
            </a:r>
            <a:r>
              <a:rPr lang="en-US" sz="2400" dirty="0" err="1"/>
              <a:t>неспецифицирано</a:t>
            </a:r>
            <a:endParaRPr lang="en-US" sz="24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dirty="0">
                <a:solidFill>
                  <a:srgbClr val="FF0000"/>
                </a:solidFill>
              </a:rPr>
              <a:t>ПРИМЕРИ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hr-HR" i="1" dirty="0"/>
              <a:t>с730.32 – </a:t>
            </a:r>
            <a:r>
              <a:rPr lang="hr-HR" dirty="0"/>
              <a:t>тешко оштећење горњег екстремитета уз дел</a:t>
            </a:r>
            <a:r>
              <a:rPr lang="sr-Cyrl-RS" dirty="0"/>
              <a:t>и</a:t>
            </a:r>
            <a:r>
              <a:rPr lang="hr-HR" dirty="0"/>
              <a:t>мичан недостатак структуре</a:t>
            </a:r>
            <a:endParaRPr lang="en-US" dirty="0"/>
          </a:p>
          <a:p>
            <a:pPr lvl="2"/>
            <a:r>
              <a:rPr lang="hr-HR" i="1" dirty="0"/>
              <a:t>с – </a:t>
            </a:r>
            <a:r>
              <a:rPr lang="hr-HR" dirty="0"/>
              <a:t>поремећај телесних структура</a:t>
            </a:r>
            <a:endParaRPr lang="en-US" dirty="0"/>
          </a:p>
          <a:p>
            <a:pPr lvl="2"/>
            <a:r>
              <a:rPr lang="hr-HR" i="1" dirty="0"/>
              <a:t>7 – </a:t>
            </a:r>
            <a:r>
              <a:rPr lang="hr-HR" dirty="0"/>
              <a:t>седмо поглавље овог подручја – структуре везане уз кретање</a:t>
            </a:r>
            <a:endParaRPr lang="en-US" dirty="0"/>
          </a:p>
          <a:p>
            <a:pPr lvl="2"/>
            <a:r>
              <a:rPr lang="hr-HR" i="1" dirty="0"/>
              <a:t>(7)30 – </a:t>
            </a:r>
            <a:r>
              <a:rPr lang="hr-HR" dirty="0"/>
              <a:t>структура горњег екстремитета</a:t>
            </a:r>
            <a:endParaRPr lang="en-US" dirty="0"/>
          </a:p>
          <a:p>
            <a:pPr lvl="2"/>
            <a:r>
              <a:rPr lang="hr-HR" i="1" dirty="0"/>
              <a:t>.3 –</a:t>
            </a:r>
            <a:r>
              <a:rPr lang="hr-HR" dirty="0"/>
              <a:t> тешко оштећење (одреднице исто као и раније)</a:t>
            </a:r>
            <a:endParaRPr lang="en-US" dirty="0"/>
          </a:p>
          <a:p>
            <a:pPr lvl="2"/>
            <a:r>
              <a:rPr lang="hr-HR" i="1" dirty="0"/>
              <a:t>.x2 – </a:t>
            </a:r>
            <a:r>
              <a:rPr lang="hr-HR" dirty="0"/>
              <a:t>дел</a:t>
            </a:r>
            <a:r>
              <a:rPr lang="sr-Cyrl-RS" dirty="0"/>
              <a:t>и</a:t>
            </a:r>
            <a:r>
              <a:rPr lang="hr-HR" dirty="0"/>
              <a:t>мичан недостатак структуре</a:t>
            </a:r>
            <a:endParaRPr lang="en-US" dirty="0"/>
          </a:p>
          <a:p>
            <a:pPr marL="868680" lvl="1" indent="-283464" eaLnBrk="1" fontAlgn="auto" hangingPunct="1">
              <a:spcAft>
                <a:spcPts val="0"/>
              </a:spcAft>
              <a:buFont typeface="Wingdings 2"/>
              <a:buChar char=""/>
              <a:defRPr/>
            </a:pPr>
            <a:endParaRPr lang="hr-H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sr-Cyrl-RS" dirty="0">
                <a:solidFill>
                  <a:srgbClr val="FF0000"/>
                </a:solidFill>
              </a:rPr>
              <a:t>б</a:t>
            </a:r>
            <a:r>
              <a:rPr lang="hr-HR" dirty="0">
                <a:solidFill>
                  <a:srgbClr val="FF0000"/>
                </a:solidFill>
              </a:rPr>
              <a:t> – телесне функције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925144"/>
          </a:xfrm>
        </p:spPr>
        <p:txBody>
          <a:bodyPr>
            <a:normAutofit fontScale="92500" lnSpcReduction="10000"/>
          </a:bodyPr>
          <a:lstStyle/>
          <a:p>
            <a:r>
              <a:rPr lang="en-US" sz="2800" i="1" dirty="0" err="1">
                <a:solidFill>
                  <a:srgbClr val="00B050"/>
                </a:solidFill>
              </a:rPr>
              <a:t>Поглавље</a:t>
            </a:r>
            <a:r>
              <a:rPr lang="en-US" sz="2800" i="1" dirty="0">
                <a:solidFill>
                  <a:srgbClr val="00B050"/>
                </a:solidFill>
              </a:rPr>
              <a:t> 1 </a:t>
            </a:r>
            <a:r>
              <a:rPr lang="en-US" sz="2800" dirty="0" err="1"/>
              <a:t>Менталне</a:t>
            </a:r>
            <a:r>
              <a:rPr lang="en-US" sz="2800" dirty="0"/>
              <a:t> </a:t>
            </a:r>
            <a:r>
              <a:rPr lang="en-US" sz="2800" dirty="0" err="1"/>
              <a:t>функције</a:t>
            </a:r>
            <a:endParaRPr lang="en-US" sz="2800" dirty="0"/>
          </a:p>
          <a:p>
            <a:r>
              <a:rPr lang="en-US" sz="2800" i="1" dirty="0" err="1">
                <a:solidFill>
                  <a:srgbClr val="00B050"/>
                </a:solidFill>
              </a:rPr>
              <a:t>Поглавље</a:t>
            </a:r>
            <a:r>
              <a:rPr lang="en-US" sz="2800" i="1" dirty="0">
                <a:solidFill>
                  <a:srgbClr val="00B050"/>
                </a:solidFill>
              </a:rPr>
              <a:t> 2 </a:t>
            </a:r>
            <a:r>
              <a:rPr lang="en-US" sz="2800" dirty="0" err="1"/>
              <a:t>Сензорне</a:t>
            </a:r>
            <a:r>
              <a:rPr lang="en-US" sz="2800" dirty="0"/>
              <a:t> </a:t>
            </a:r>
            <a:r>
              <a:rPr lang="en-US" sz="2800" dirty="0" err="1"/>
              <a:t>функције</a:t>
            </a:r>
            <a:r>
              <a:rPr lang="en-US" sz="2800" dirty="0"/>
              <a:t> и </a:t>
            </a:r>
            <a:r>
              <a:rPr lang="en-US" sz="2800" dirty="0" err="1"/>
              <a:t>бол</a:t>
            </a:r>
            <a:endParaRPr lang="en-US" sz="2800" dirty="0"/>
          </a:p>
          <a:p>
            <a:r>
              <a:rPr lang="en-US" sz="2800" i="1" dirty="0" err="1">
                <a:solidFill>
                  <a:srgbClr val="00B050"/>
                </a:solidFill>
              </a:rPr>
              <a:t>Поглавље</a:t>
            </a:r>
            <a:r>
              <a:rPr lang="en-US" sz="2800" i="1" dirty="0">
                <a:solidFill>
                  <a:srgbClr val="00B050"/>
                </a:solidFill>
              </a:rPr>
              <a:t> 3 </a:t>
            </a:r>
            <a:r>
              <a:rPr lang="en-US" sz="2800" dirty="0" err="1"/>
              <a:t>Глас</a:t>
            </a:r>
            <a:r>
              <a:rPr lang="en-US" sz="2800" dirty="0"/>
              <a:t> и </a:t>
            </a:r>
            <a:r>
              <a:rPr lang="en-US" sz="2800" dirty="0" err="1"/>
              <a:t>функције</a:t>
            </a:r>
            <a:r>
              <a:rPr lang="en-US" sz="2800" dirty="0"/>
              <a:t> </a:t>
            </a:r>
            <a:r>
              <a:rPr lang="en-US" sz="2800" dirty="0" err="1"/>
              <a:t>говора</a:t>
            </a:r>
            <a:endParaRPr lang="en-US" sz="2800" dirty="0"/>
          </a:p>
          <a:p>
            <a:r>
              <a:rPr lang="en-US" sz="2800" i="1" dirty="0" err="1">
                <a:solidFill>
                  <a:srgbClr val="00B050"/>
                </a:solidFill>
              </a:rPr>
              <a:t>Поглавље</a:t>
            </a:r>
            <a:r>
              <a:rPr lang="en-US" sz="2800" i="1" dirty="0">
                <a:solidFill>
                  <a:srgbClr val="00B050"/>
                </a:solidFill>
              </a:rPr>
              <a:t> 4 </a:t>
            </a:r>
            <a:r>
              <a:rPr lang="en-US" sz="2800" dirty="0" err="1"/>
              <a:t>Функције</a:t>
            </a:r>
            <a:r>
              <a:rPr lang="en-US" sz="2800" dirty="0"/>
              <a:t> </a:t>
            </a:r>
            <a:r>
              <a:rPr lang="en-US" sz="2800" dirty="0" err="1"/>
              <a:t>кардиоваксуларног</a:t>
            </a:r>
            <a:r>
              <a:rPr lang="en-US" sz="2800" dirty="0"/>
              <a:t>, </a:t>
            </a:r>
            <a:r>
              <a:rPr lang="en-US" sz="2800" dirty="0" err="1"/>
              <a:t>хематолошког</a:t>
            </a:r>
            <a:r>
              <a:rPr lang="en-US" sz="2800" dirty="0"/>
              <a:t>, </a:t>
            </a:r>
            <a:r>
              <a:rPr lang="en-US" sz="2800" dirty="0" err="1"/>
              <a:t>имунолошког</a:t>
            </a:r>
            <a:r>
              <a:rPr lang="en-US" sz="2800" dirty="0"/>
              <a:t> и</a:t>
            </a:r>
            <a:r>
              <a:rPr lang="sr-Cyrl-RS" sz="2800" dirty="0"/>
              <a:t> </a:t>
            </a:r>
            <a:r>
              <a:rPr lang="en-US" sz="2800" dirty="0" err="1"/>
              <a:t>респираторног</a:t>
            </a:r>
            <a:r>
              <a:rPr lang="en-US" sz="2800" dirty="0"/>
              <a:t> </a:t>
            </a:r>
            <a:r>
              <a:rPr lang="en-US" sz="2800" dirty="0" err="1"/>
              <a:t>система</a:t>
            </a:r>
            <a:endParaRPr lang="en-US" sz="2800" dirty="0"/>
          </a:p>
          <a:p>
            <a:r>
              <a:rPr lang="en-US" sz="2800" i="1" dirty="0" err="1">
                <a:solidFill>
                  <a:srgbClr val="00B050"/>
                </a:solidFill>
              </a:rPr>
              <a:t>Поглавље</a:t>
            </a:r>
            <a:r>
              <a:rPr lang="en-US" sz="2800" i="1" dirty="0">
                <a:solidFill>
                  <a:srgbClr val="00B050"/>
                </a:solidFill>
              </a:rPr>
              <a:t> 5 </a:t>
            </a:r>
            <a:r>
              <a:rPr lang="en-US" sz="2800" dirty="0" err="1"/>
              <a:t>Функције</a:t>
            </a:r>
            <a:r>
              <a:rPr lang="en-US" sz="2800" dirty="0"/>
              <a:t> </a:t>
            </a:r>
            <a:r>
              <a:rPr lang="en-US" sz="2800" dirty="0" err="1"/>
              <a:t>дигестивног</a:t>
            </a:r>
            <a:r>
              <a:rPr lang="en-US" sz="2800" dirty="0"/>
              <a:t>, </a:t>
            </a:r>
            <a:r>
              <a:rPr lang="en-US" sz="2800" dirty="0" err="1"/>
              <a:t>метаболичког</a:t>
            </a:r>
            <a:r>
              <a:rPr lang="en-US" sz="2800" dirty="0"/>
              <a:t> и </a:t>
            </a:r>
            <a:r>
              <a:rPr lang="en-US" sz="2800" dirty="0" err="1"/>
              <a:t>ендокриног</a:t>
            </a:r>
            <a:r>
              <a:rPr lang="en-US" sz="2800" dirty="0"/>
              <a:t> </a:t>
            </a:r>
            <a:r>
              <a:rPr lang="en-US" sz="2800" dirty="0" err="1"/>
              <a:t>система</a:t>
            </a:r>
            <a:endParaRPr lang="en-US" sz="2800" dirty="0"/>
          </a:p>
          <a:p>
            <a:r>
              <a:rPr lang="en-US" sz="2800" i="1" dirty="0" err="1">
                <a:solidFill>
                  <a:srgbClr val="00B050"/>
                </a:solidFill>
              </a:rPr>
              <a:t>Поглавље</a:t>
            </a:r>
            <a:r>
              <a:rPr lang="en-US" sz="2800" i="1" dirty="0">
                <a:solidFill>
                  <a:srgbClr val="00B050"/>
                </a:solidFill>
              </a:rPr>
              <a:t> 6 </a:t>
            </a:r>
            <a:r>
              <a:rPr lang="en-US" sz="2800" dirty="0" err="1"/>
              <a:t>Генитоуринарне</a:t>
            </a:r>
            <a:r>
              <a:rPr lang="en-US" sz="2800" dirty="0"/>
              <a:t> и </a:t>
            </a:r>
            <a:r>
              <a:rPr lang="en-US" sz="2800" dirty="0" err="1"/>
              <a:t>репродуктивне</a:t>
            </a:r>
            <a:r>
              <a:rPr lang="en-US" sz="2800" dirty="0"/>
              <a:t> </a:t>
            </a:r>
            <a:r>
              <a:rPr lang="en-US" sz="2800" dirty="0" err="1"/>
              <a:t>функције</a:t>
            </a:r>
            <a:endParaRPr lang="en-US" sz="2800" dirty="0"/>
          </a:p>
          <a:p>
            <a:r>
              <a:rPr lang="en-US" sz="2800" i="1" dirty="0" err="1">
                <a:solidFill>
                  <a:srgbClr val="00B050"/>
                </a:solidFill>
              </a:rPr>
              <a:t>Поглавље</a:t>
            </a:r>
            <a:r>
              <a:rPr lang="en-US" sz="2800" i="1" dirty="0">
                <a:solidFill>
                  <a:srgbClr val="00B050"/>
                </a:solidFill>
              </a:rPr>
              <a:t> 7 </a:t>
            </a:r>
            <a:r>
              <a:rPr lang="en-US" sz="2800" dirty="0" err="1">
                <a:solidFill>
                  <a:srgbClr val="FF0000"/>
                </a:solidFill>
              </a:rPr>
              <a:t>Неуромускулоскелеталне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функције</a:t>
            </a:r>
            <a:r>
              <a:rPr lang="en-US" sz="2800" dirty="0">
                <a:solidFill>
                  <a:srgbClr val="FF0000"/>
                </a:solidFill>
              </a:rPr>
              <a:t> и </a:t>
            </a:r>
            <a:r>
              <a:rPr lang="en-US" sz="2800" dirty="0" err="1">
                <a:solidFill>
                  <a:srgbClr val="FF0000"/>
                </a:solidFill>
              </a:rPr>
              <a:t>функције</a:t>
            </a:r>
            <a:r>
              <a:rPr lang="en-US" sz="2800" dirty="0">
                <a:solidFill>
                  <a:srgbClr val="FF0000"/>
                </a:solidFill>
              </a:rPr>
              <a:t> у </a:t>
            </a:r>
            <a:r>
              <a:rPr lang="en-US" sz="2800" dirty="0" err="1">
                <a:solidFill>
                  <a:srgbClr val="FF0000"/>
                </a:solidFill>
              </a:rPr>
              <a:t>вези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са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err="1">
                <a:solidFill>
                  <a:srgbClr val="FF0000"/>
                </a:solidFill>
              </a:rPr>
              <a:t>покретом</a:t>
            </a:r>
            <a:endParaRPr lang="en-US" sz="2800" dirty="0">
              <a:solidFill>
                <a:srgbClr val="FF0000"/>
              </a:solidFill>
            </a:endParaRPr>
          </a:p>
          <a:p>
            <a:r>
              <a:rPr lang="en-US" sz="2800" i="1" dirty="0" err="1">
                <a:solidFill>
                  <a:srgbClr val="00B050"/>
                </a:solidFill>
              </a:rPr>
              <a:t>Поглавље</a:t>
            </a:r>
            <a:r>
              <a:rPr lang="en-US" sz="2800" i="1" dirty="0">
                <a:solidFill>
                  <a:srgbClr val="00B050"/>
                </a:solidFill>
              </a:rPr>
              <a:t> 8 </a:t>
            </a:r>
            <a:r>
              <a:rPr lang="en-US" sz="2800" dirty="0" err="1"/>
              <a:t>Функције</a:t>
            </a:r>
            <a:r>
              <a:rPr lang="en-US" sz="2800" dirty="0"/>
              <a:t> </a:t>
            </a:r>
            <a:r>
              <a:rPr lang="en-US" sz="2800" dirty="0" err="1"/>
              <a:t>коже</a:t>
            </a:r>
            <a:r>
              <a:rPr lang="en-US" sz="2800" dirty="0"/>
              <a:t> и </a:t>
            </a:r>
            <a:r>
              <a:rPr lang="en-US" sz="2800" dirty="0" err="1"/>
              <a:t>сродне</a:t>
            </a:r>
            <a:r>
              <a:rPr lang="en-US" sz="2800" dirty="0"/>
              <a:t> </a:t>
            </a:r>
            <a:r>
              <a:rPr lang="en-US" sz="2800" dirty="0" err="1"/>
              <a:t>структуре</a:t>
            </a:r>
            <a:endParaRPr lang="en-US" sz="2800" dirty="0"/>
          </a:p>
          <a:p>
            <a:endParaRPr lang="hr-HR" i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solidFill>
                  <a:srgbClr val="FF0000"/>
                </a:solidFill>
              </a:rPr>
              <a:t>Поглавље 7 </a:t>
            </a:r>
            <a:r>
              <a:rPr lang="ru-RU" sz="3100" dirty="0"/>
              <a:t> </a:t>
            </a:r>
            <a:r>
              <a:rPr lang="ru-RU" sz="3100" dirty="0">
                <a:solidFill>
                  <a:srgbClr val="FF0000"/>
                </a:solidFill>
              </a:rPr>
              <a:t>Неуромускулоскелетне функције и функције које се односе на кретање</a:t>
            </a:r>
            <a:br>
              <a:rPr lang="ru-RU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08112"/>
            <a:ext cx="8507288" cy="5445224"/>
          </a:xfrm>
        </p:spPr>
        <p:txBody>
          <a:bodyPr>
            <a:noAutofit/>
          </a:bodyPr>
          <a:lstStyle/>
          <a:p>
            <a:r>
              <a:rPr lang="en-US" sz="1600" b="1" i="1" dirty="0" err="1"/>
              <a:t>Функције</a:t>
            </a:r>
            <a:r>
              <a:rPr lang="en-US" sz="1600" b="1" i="1" dirty="0"/>
              <a:t> </a:t>
            </a:r>
            <a:r>
              <a:rPr lang="en-US" sz="1600" b="1" i="1" dirty="0" err="1"/>
              <a:t>зглобова</a:t>
            </a:r>
            <a:r>
              <a:rPr lang="en-US" sz="1600" b="1" i="1" dirty="0"/>
              <a:t> и </a:t>
            </a:r>
            <a:r>
              <a:rPr lang="en-US" sz="1600" b="1" i="1" dirty="0" err="1"/>
              <a:t>костију</a:t>
            </a:r>
            <a:r>
              <a:rPr lang="en-US" sz="1600" b="1" i="1" dirty="0"/>
              <a:t> (б710-б729)</a:t>
            </a:r>
            <a:endParaRPr lang="en-US" sz="1600" dirty="0"/>
          </a:p>
          <a:p>
            <a:pPr>
              <a:buNone/>
            </a:pPr>
            <a:r>
              <a:rPr lang="en-US" sz="1600" dirty="0"/>
              <a:t>б710 </a:t>
            </a:r>
            <a:r>
              <a:rPr lang="en-US" sz="1600" dirty="0" err="1"/>
              <a:t>Функције</a:t>
            </a:r>
            <a:r>
              <a:rPr lang="en-US" sz="1600" dirty="0"/>
              <a:t> </a:t>
            </a:r>
            <a:r>
              <a:rPr lang="en-US" sz="1600" dirty="0" err="1"/>
              <a:t>мобилности</a:t>
            </a:r>
            <a:r>
              <a:rPr lang="en-US" sz="1600" dirty="0"/>
              <a:t> </a:t>
            </a:r>
            <a:r>
              <a:rPr lang="en-US" sz="1600" dirty="0" err="1"/>
              <a:t>зглобова</a:t>
            </a:r>
            <a:endParaRPr lang="en-US" sz="1600" dirty="0"/>
          </a:p>
          <a:p>
            <a:pPr>
              <a:buNone/>
            </a:pPr>
            <a:r>
              <a:rPr lang="en-US" sz="1600" dirty="0"/>
              <a:t>б715 </a:t>
            </a:r>
            <a:r>
              <a:rPr lang="en-US" sz="1600" dirty="0" err="1"/>
              <a:t>Функције</a:t>
            </a:r>
            <a:r>
              <a:rPr lang="en-US" sz="1600" dirty="0"/>
              <a:t> </a:t>
            </a:r>
            <a:r>
              <a:rPr lang="en-US" sz="1600" dirty="0" err="1"/>
              <a:t>стабилности</a:t>
            </a:r>
            <a:r>
              <a:rPr lang="en-US" sz="1600" dirty="0"/>
              <a:t> </a:t>
            </a:r>
            <a:r>
              <a:rPr lang="en-US" sz="1600" dirty="0" err="1"/>
              <a:t>зглобова</a:t>
            </a:r>
            <a:endParaRPr lang="en-US" sz="1600" dirty="0"/>
          </a:p>
          <a:p>
            <a:pPr>
              <a:buNone/>
            </a:pPr>
            <a:r>
              <a:rPr lang="en-US" sz="1600" dirty="0"/>
              <a:t>б720 </a:t>
            </a:r>
            <a:r>
              <a:rPr lang="en-US" sz="1600" dirty="0" err="1"/>
              <a:t>Функције</a:t>
            </a:r>
            <a:r>
              <a:rPr lang="en-US" sz="1600" dirty="0"/>
              <a:t> </a:t>
            </a:r>
            <a:r>
              <a:rPr lang="en-US" sz="1600" dirty="0" err="1"/>
              <a:t>мобилности</a:t>
            </a:r>
            <a:r>
              <a:rPr lang="en-US" sz="1600" dirty="0"/>
              <a:t> </a:t>
            </a:r>
            <a:r>
              <a:rPr lang="en-US" sz="1600" dirty="0" err="1"/>
              <a:t>костију</a:t>
            </a:r>
            <a:endParaRPr lang="en-US" sz="1600" dirty="0"/>
          </a:p>
          <a:p>
            <a:pPr>
              <a:buNone/>
            </a:pPr>
            <a:r>
              <a:rPr lang="en-US" sz="1600" dirty="0"/>
              <a:t>б729 </a:t>
            </a:r>
            <a:r>
              <a:rPr lang="en-US" sz="1600" dirty="0" err="1"/>
              <a:t>Функције</a:t>
            </a:r>
            <a:r>
              <a:rPr lang="en-US" sz="1600" dirty="0"/>
              <a:t> </a:t>
            </a:r>
            <a:r>
              <a:rPr lang="en-US" sz="1600" dirty="0" err="1"/>
              <a:t>зглобова</a:t>
            </a:r>
            <a:r>
              <a:rPr lang="en-US" sz="1600" dirty="0"/>
              <a:t> и </a:t>
            </a:r>
            <a:r>
              <a:rPr lang="en-US" sz="1600" dirty="0" err="1"/>
              <a:t>костију</a:t>
            </a:r>
            <a:r>
              <a:rPr lang="en-US" sz="1600" dirty="0"/>
              <a:t>, </a:t>
            </a:r>
            <a:r>
              <a:rPr lang="en-US" sz="1600" dirty="0" err="1"/>
              <a:t>другачије</a:t>
            </a:r>
            <a:r>
              <a:rPr lang="en-US" sz="1600" dirty="0"/>
              <a:t> </a:t>
            </a:r>
            <a:r>
              <a:rPr lang="en-US" sz="1600" dirty="0" err="1"/>
              <a:t>специфицирано</a:t>
            </a:r>
            <a:r>
              <a:rPr lang="en-US" sz="1600" dirty="0"/>
              <a:t> и </a:t>
            </a:r>
            <a:r>
              <a:rPr lang="en-US" sz="1600" dirty="0" err="1"/>
              <a:t>неспецифицирано</a:t>
            </a:r>
            <a:endParaRPr lang="en-US" sz="1600" dirty="0"/>
          </a:p>
          <a:p>
            <a:r>
              <a:rPr lang="en-US" sz="1600" b="1" i="1" dirty="0" err="1"/>
              <a:t>Мишићне</a:t>
            </a:r>
            <a:r>
              <a:rPr lang="en-US" sz="1600" b="1" i="1" dirty="0"/>
              <a:t> </a:t>
            </a:r>
            <a:r>
              <a:rPr lang="en-US" sz="1600" b="1" i="1" dirty="0" err="1"/>
              <a:t>функције</a:t>
            </a:r>
            <a:r>
              <a:rPr lang="en-US" sz="1600" b="1" i="1" dirty="0"/>
              <a:t> (б730-б749)</a:t>
            </a:r>
            <a:endParaRPr lang="en-US" sz="1600" dirty="0"/>
          </a:p>
          <a:p>
            <a:pPr>
              <a:buNone/>
            </a:pPr>
            <a:r>
              <a:rPr lang="en-US" sz="1600" dirty="0"/>
              <a:t>б730 </a:t>
            </a:r>
            <a:r>
              <a:rPr lang="en-US" sz="1600" dirty="0" err="1"/>
              <a:t>Функције</a:t>
            </a:r>
            <a:r>
              <a:rPr lang="en-US" sz="1600" dirty="0"/>
              <a:t> </a:t>
            </a:r>
            <a:r>
              <a:rPr lang="en-US" sz="1600" dirty="0" err="1"/>
              <a:t>мишићне</a:t>
            </a:r>
            <a:r>
              <a:rPr lang="en-US" sz="1600" dirty="0"/>
              <a:t> </a:t>
            </a:r>
            <a:r>
              <a:rPr lang="en-US" sz="1600" dirty="0" err="1"/>
              <a:t>снаге</a:t>
            </a:r>
            <a:endParaRPr lang="en-US" sz="1600" dirty="0"/>
          </a:p>
          <a:p>
            <a:pPr>
              <a:buNone/>
            </a:pPr>
            <a:r>
              <a:rPr lang="en-US" sz="1600" dirty="0"/>
              <a:t>б735 </a:t>
            </a:r>
            <a:r>
              <a:rPr lang="en-US" sz="1600" dirty="0" err="1"/>
              <a:t>Функције</a:t>
            </a:r>
            <a:r>
              <a:rPr lang="en-US" sz="1600" dirty="0"/>
              <a:t> </a:t>
            </a:r>
            <a:r>
              <a:rPr lang="en-US" sz="1600" dirty="0" err="1"/>
              <a:t>мишићног</a:t>
            </a:r>
            <a:r>
              <a:rPr lang="en-US" sz="1600" dirty="0"/>
              <a:t> </a:t>
            </a:r>
            <a:r>
              <a:rPr lang="en-US" sz="1600" dirty="0" err="1"/>
              <a:t>тонуса</a:t>
            </a:r>
            <a:endParaRPr lang="en-US" sz="1600" dirty="0"/>
          </a:p>
          <a:p>
            <a:pPr>
              <a:buNone/>
            </a:pPr>
            <a:r>
              <a:rPr lang="en-US" sz="1600" dirty="0"/>
              <a:t>б740 </a:t>
            </a:r>
            <a:r>
              <a:rPr lang="en-US" sz="1600" dirty="0" err="1"/>
              <a:t>Функције</a:t>
            </a:r>
            <a:r>
              <a:rPr lang="en-US" sz="1600" dirty="0"/>
              <a:t> </a:t>
            </a:r>
            <a:r>
              <a:rPr lang="en-US" sz="1600" dirty="0" err="1"/>
              <a:t>мишићне</a:t>
            </a:r>
            <a:r>
              <a:rPr lang="en-US" sz="1600" dirty="0"/>
              <a:t> </a:t>
            </a:r>
            <a:r>
              <a:rPr lang="en-US" sz="1600" dirty="0" err="1"/>
              <a:t>издржљивости</a:t>
            </a:r>
            <a:endParaRPr lang="en-US" sz="1600" dirty="0"/>
          </a:p>
          <a:p>
            <a:pPr>
              <a:buNone/>
            </a:pPr>
            <a:r>
              <a:rPr lang="en-US" sz="1600" dirty="0"/>
              <a:t>б749 </a:t>
            </a:r>
            <a:r>
              <a:rPr lang="en-US" sz="1600" dirty="0" err="1"/>
              <a:t>Мишићне</a:t>
            </a:r>
            <a:r>
              <a:rPr lang="en-US" sz="1600" dirty="0"/>
              <a:t> </a:t>
            </a:r>
            <a:r>
              <a:rPr lang="en-US" sz="1600" dirty="0" err="1"/>
              <a:t>функције</a:t>
            </a:r>
            <a:r>
              <a:rPr lang="en-US" sz="1600" dirty="0"/>
              <a:t>, </a:t>
            </a:r>
            <a:r>
              <a:rPr lang="en-US" sz="1600" dirty="0" err="1"/>
              <a:t>другачије</a:t>
            </a:r>
            <a:r>
              <a:rPr lang="en-US" sz="1600" dirty="0"/>
              <a:t> </a:t>
            </a:r>
            <a:r>
              <a:rPr lang="en-US" sz="1600" dirty="0" err="1"/>
              <a:t>специфицирано</a:t>
            </a:r>
            <a:r>
              <a:rPr lang="en-US" sz="1600" dirty="0"/>
              <a:t> и </a:t>
            </a:r>
            <a:r>
              <a:rPr lang="en-US" sz="1600" dirty="0" err="1"/>
              <a:t>неспецифицирано</a:t>
            </a:r>
            <a:endParaRPr lang="en-US" sz="1600" dirty="0"/>
          </a:p>
          <a:p>
            <a:r>
              <a:rPr lang="en-US" sz="1600" b="1" i="1" dirty="0" err="1"/>
              <a:t>Функције</a:t>
            </a:r>
            <a:r>
              <a:rPr lang="en-US" sz="1600" b="1" i="1" dirty="0"/>
              <a:t> </a:t>
            </a:r>
            <a:r>
              <a:rPr lang="en-US" sz="1600" b="1" i="1" dirty="0" err="1"/>
              <a:t>кретњи</a:t>
            </a:r>
            <a:r>
              <a:rPr lang="en-US" sz="1600" b="1" i="1" dirty="0"/>
              <a:t> (б750-б789)</a:t>
            </a:r>
            <a:endParaRPr lang="en-US" sz="1600" dirty="0"/>
          </a:p>
          <a:p>
            <a:pPr>
              <a:buNone/>
            </a:pPr>
            <a:r>
              <a:rPr lang="en-US" sz="1600" dirty="0"/>
              <a:t>б750 </a:t>
            </a:r>
            <a:r>
              <a:rPr lang="en-US" sz="1600" dirty="0" err="1"/>
              <a:t>Функције</a:t>
            </a:r>
            <a:r>
              <a:rPr lang="en-US" sz="1600" dirty="0"/>
              <a:t> </a:t>
            </a:r>
            <a:r>
              <a:rPr lang="en-US" sz="1600" dirty="0" err="1"/>
              <a:t>моторних</a:t>
            </a:r>
            <a:r>
              <a:rPr lang="en-US" sz="1600" dirty="0"/>
              <a:t> </a:t>
            </a:r>
            <a:r>
              <a:rPr lang="en-US" sz="1600" dirty="0" err="1"/>
              <a:t>рефлекса</a:t>
            </a:r>
            <a:endParaRPr lang="en-US" sz="1600" dirty="0"/>
          </a:p>
          <a:p>
            <a:pPr>
              <a:buNone/>
            </a:pPr>
            <a:r>
              <a:rPr lang="en-US" sz="1600" dirty="0"/>
              <a:t>б755 </a:t>
            </a:r>
            <a:r>
              <a:rPr lang="en-US" sz="1600" dirty="0" err="1"/>
              <a:t>Функције</a:t>
            </a:r>
            <a:r>
              <a:rPr lang="en-US" sz="1600" dirty="0"/>
              <a:t> </a:t>
            </a:r>
            <a:r>
              <a:rPr lang="en-US" sz="1600" dirty="0" err="1"/>
              <a:t>реакција</a:t>
            </a:r>
            <a:r>
              <a:rPr lang="en-US" sz="1600" dirty="0"/>
              <a:t> </a:t>
            </a:r>
            <a:r>
              <a:rPr lang="en-US" sz="1600" dirty="0" err="1"/>
              <a:t>невољних</a:t>
            </a:r>
            <a:r>
              <a:rPr lang="en-US" sz="1600" dirty="0"/>
              <a:t> </a:t>
            </a:r>
            <a:r>
              <a:rPr lang="en-US" sz="1600" dirty="0" err="1"/>
              <a:t>кретњи</a:t>
            </a:r>
            <a:endParaRPr lang="en-US" sz="1600" dirty="0"/>
          </a:p>
          <a:p>
            <a:pPr>
              <a:buNone/>
            </a:pPr>
            <a:r>
              <a:rPr lang="en-US" sz="1600" dirty="0"/>
              <a:t>б760 </a:t>
            </a:r>
            <a:r>
              <a:rPr lang="en-US" sz="1600" dirty="0" err="1"/>
              <a:t>Контрола</a:t>
            </a:r>
            <a:r>
              <a:rPr lang="en-US" sz="1600" dirty="0"/>
              <a:t> </a:t>
            </a:r>
            <a:r>
              <a:rPr lang="en-US" sz="1600" dirty="0" err="1"/>
              <a:t>функција</a:t>
            </a:r>
            <a:r>
              <a:rPr lang="en-US" sz="1600" dirty="0"/>
              <a:t> </a:t>
            </a:r>
            <a:r>
              <a:rPr lang="en-US" sz="1600" dirty="0" err="1"/>
              <a:t>вољних</a:t>
            </a:r>
            <a:r>
              <a:rPr lang="en-US" sz="1600" dirty="0"/>
              <a:t> </a:t>
            </a:r>
            <a:r>
              <a:rPr lang="en-US" sz="1600" dirty="0" err="1"/>
              <a:t>кретњи</a:t>
            </a:r>
            <a:endParaRPr lang="en-US" sz="1600" dirty="0"/>
          </a:p>
          <a:p>
            <a:pPr>
              <a:buNone/>
            </a:pPr>
            <a:r>
              <a:rPr lang="en-US" sz="1600" dirty="0"/>
              <a:t>б765 </a:t>
            </a:r>
            <a:r>
              <a:rPr lang="en-US" sz="1600" dirty="0" err="1"/>
              <a:t>Функције</a:t>
            </a:r>
            <a:r>
              <a:rPr lang="en-US" sz="1600" dirty="0"/>
              <a:t> </a:t>
            </a:r>
            <a:r>
              <a:rPr lang="en-US" sz="1600" dirty="0" err="1"/>
              <a:t>невољних</a:t>
            </a:r>
            <a:r>
              <a:rPr lang="en-US" sz="1600" dirty="0"/>
              <a:t> </a:t>
            </a:r>
            <a:r>
              <a:rPr lang="en-US" sz="1600" dirty="0" err="1"/>
              <a:t>кретњи</a:t>
            </a:r>
            <a:endParaRPr lang="en-US" sz="1600" dirty="0"/>
          </a:p>
          <a:p>
            <a:pPr>
              <a:buNone/>
            </a:pPr>
            <a:r>
              <a:rPr lang="en-US" sz="1600" dirty="0"/>
              <a:t>б770 </a:t>
            </a:r>
            <a:r>
              <a:rPr lang="en-US" sz="1600" dirty="0" err="1"/>
              <a:t>Функције</a:t>
            </a:r>
            <a:r>
              <a:rPr lang="en-US" sz="1600" dirty="0"/>
              <a:t> </a:t>
            </a:r>
            <a:r>
              <a:rPr lang="en-US" sz="1600" dirty="0" err="1"/>
              <a:t>образаца</a:t>
            </a:r>
            <a:r>
              <a:rPr lang="en-US" sz="1600" dirty="0"/>
              <a:t> </a:t>
            </a:r>
            <a:r>
              <a:rPr lang="en-US" sz="1600" dirty="0" err="1"/>
              <a:t>хода</a:t>
            </a:r>
            <a:endParaRPr lang="en-US" sz="1600" dirty="0"/>
          </a:p>
          <a:p>
            <a:pPr>
              <a:buNone/>
            </a:pPr>
            <a:r>
              <a:rPr lang="en-US" sz="1600" dirty="0"/>
              <a:t>б780 </a:t>
            </a:r>
            <a:r>
              <a:rPr lang="en-US" sz="1600" dirty="0" err="1"/>
              <a:t>Сензације</a:t>
            </a:r>
            <a:r>
              <a:rPr lang="en-US" sz="1600" dirty="0"/>
              <a:t> у </a:t>
            </a:r>
            <a:r>
              <a:rPr lang="en-US" sz="1600" dirty="0" err="1"/>
              <a:t>вези</a:t>
            </a:r>
            <a:r>
              <a:rPr lang="en-US" sz="1600" dirty="0"/>
              <a:t> </a:t>
            </a:r>
            <a:r>
              <a:rPr lang="en-US" sz="1600" dirty="0" err="1"/>
              <a:t>са</a:t>
            </a:r>
            <a:r>
              <a:rPr lang="en-US" sz="1600" dirty="0"/>
              <a:t> </a:t>
            </a:r>
            <a:r>
              <a:rPr lang="en-US" sz="1600" dirty="0" err="1"/>
              <a:t>функцијама</a:t>
            </a:r>
            <a:r>
              <a:rPr lang="en-US" sz="1600" dirty="0"/>
              <a:t> </a:t>
            </a:r>
            <a:r>
              <a:rPr lang="en-US" sz="1600" dirty="0" err="1"/>
              <a:t>мишића</a:t>
            </a:r>
            <a:r>
              <a:rPr lang="en-US" sz="1600" dirty="0"/>
              <a:t> и </a:t>
            </a:r>
            <a:r>
              <a:rPr lang="en-US" sz="1600" dirty="0" err="1"/>
              <a:t>кретњи</a:t>
            </a:r>
            <a:endParaRPr lang="en-US" sz="1600" dirty="0"/>
          </a:p>
          <a:p>
            <a:pPr>
              <a:buNone/>
            </a:pPr>
            <a:r>
              <a:rPr lang="en-US" sz="1600" dirty="0"/>
              <a:t>б789 </a:t>
            </a:r>
            <a:r>
              <a:rPr lang="en-US" sz="1600" dirty="0" err="1"/>
              <a:t>Функције</a:t>
            </a:r>
            <a:r>
              <a:rPr lang="en-US" sz="1600" dirty="0"/>
              <a:t> </a:t>
            </a:r>
            <a:r>
              <a:rPr lang="en-US" sz="1600" dirty="0" err="1"/>
              <a:t>кретњи</a:t>
            </a:r>
            <a:r>
              <a:rPr lang="en-US" sz="1600" dirty="0"/>
              <a:t>, </a:t>
            </a:r>
            <a:r>
              <a:rPr lang="en-US" sz="1600" dirty="0" err="1"/>
              <a:t>другачије</a:t>
            </a:r>
            <a:r>
              <a:rPr lang="en-US" sz="1600" dirty="0"/>
              <a:t> </a:t>
            </a:r>
            <a:r>
              <a:rPr lang="en-US" sz="1600" dirty="0" err="1"/>
              <a:t>специфицирано</a:t>
            </a:r>
            <a:r>
              <a:rPr lang="en-US" sz="1600" dirty="0"/>
              <a:t> и </a:t>
            </a:r>
            <a:r>
              <a:rPr lang="en-US" sz="1600" dirty="0" err="1"/>
              <a:t>неспецифицирано</a:t>
            </a:r>
            <a:endParaRPr lang="en-US" sz="1600" dirty="0"/>
          </a:p>
          <a:p>
            <a:pPr>
              <a:buNone/>
            </a:pPr>
            <a:r>
              <a:rPr lang="en-US" sz="1600" dirty="0"/>
              <a:t>б798 </a:t>
            </a:r>
            <a:r>
              <a:rPr lang="en-US" sz="1600" dirty="0" err="1"/>
              <a:t>Неуромускулоскелетне</a:t>
            </a:r>
            <a:r>
              <a:rPr lang="en-US" sz="1600" dirty="0"/>
              <a:t> </a:t>
            </a:r>
            <a:r>
              <a:rPr lang="en-US" sz="1600" dirty="0" err="1"/>
              <a:t>функције</a:t>
            </a:r>
            <a:r>
              <a:rPr lang="en-US" sz="1600" dirty="0"/>
              <a:t> и </a:t>
            </a:r>
            <a:r>
              <a:rPr lang="en-US" sz="1600" dirty="0" err="1"/>
              <a:t>функције</a:t>
            </a:r>
            <a:r>
              <a:rPr lang="en-US" sz="1600" dirty="0"/>
              <a:t> </a:t>
            </a:r>
            <a:r>
              <a:rPr lang="en-US" sz="1600" dirty="0" err="1"/>
              <a:t>везане</a:t>
            </a:r>
            <a:r>
              <a:rPr lang="en-US" sz="1600" dirty="0"/>
              <a:t> </a:t>
            </a:r>
            <a:r>
              <a:rPr lang="en-US" sz="1600" dirty="0" err="1"/>
              <a:t>за</a:t>
            </a:r>
            <a:r>
              <a:rPr lang="en-US" sz="1600" dirty="0"/>
              <a:t> </a:t>
            </a:r>
            <a:r>
              <a:rPr lang="en-US" sz="1600" dirty="0" err="1"/>
              <a:t>кретње</a:t>
            </a:r>
            <a:r>
              <a:rPr lang="en-US" sz="1600" dirty="0"/>
              <a:t>, </a:t>
            </a:r>
            <a:r>
              <a:rPr lang="en-US" sz="1600" dirty="0" err="1"/>
              <a:t>другачије</a:t>
            </a:r>
            <a:r>
              <a:rPr lang="sr-Cyrl-RS" sz="1600" dirty="0"/>
              <a:t> </a:t>
            </a:r>
            <a:r>
              <a:rPr lang="en-US" sz="1600" dirty="0" err="1"/>
              <a:t>специфицирано</a:t>
            </a:r>
            <a:endParaRPr lang="en-US" sz="1600" dirty="0"/>
          </a:p>
          <a:p>
            <a:pPr>
              <a:buNone/>
            </a:pPr>
            <a:r>
              <a:rPr lang="en-US" sz="1600" dirty="0"/>
              <a:t>б799 </a:t>
            </a:r>
            <a:r>
              <a:rPr lang="en-US" sz="1600" dirty="0" err="1"/>
              <a:t>Неуромускулоскелетне</a:t>
            </a:r>
            <a:r>
              <a:rPr lang="en-US" sz="1600" dirty="0"/>
              <a:t> </a:t>
            </a:r>
            <a:r>
              <a:rPr lang="en-US" sz="1600" dirty="0" err="1"/>
              <a:t>функције</a:t>
            </a:r>
            <a:r>
              <a:rPr lang="en-US" sz="1600" dirty="0"/>
              <a:t> и </a:t>
            </a:r>
            <a:r>
              <a:rPr lang="en-US" sz="1600" dirty="0" err="1"/>
              <a:t>функције</a:t>
            </a:r>
            <a:r>
              <a:rPr lang="en-US" sz="1600" dirty="0"/>
              <a:t> </a:t>
            </a:r>
            <a:r>
              <a:rPr lang="en-US" sz="1600" dirty="0" err="1"/>
              <a:t>везане</a:t>
            </a:r>
            <a:r>
              <a:rPr lang="en-US" sz="1600" dirty="0"/>
              <a:t> </a:t>
            </a:r>
            <a:r>
              <a:rPr lang="en-US" sz="1600" dirty="0" err="1"/>
              <a:t>за</a:t>
            </a:r>
            <a:r>
              <a:rPr lang="en-US" sz="1600" dirty="0"/>
              <a:t> </a:t>
            </a:r>
            <a:r>
              <a:rPr lang="en-US" sz="1600" dirty="0" err="1"/>
              <a:t>кретње</a:t>
            </a:r>
            <a:r>
              <a:rPr lang="en-US" sz="1600" dirty="0"/>
              <a:t>, </a:t>
            </a:r>
            <a:r>
              <a:rPr lang="en-US" sz="1600" dirty="0" err="1"/>
              <a:t>неспецифицирано</a:t>
            </a:r>
            <a:endParaRPr lang="en-US" sz="1600" dirty="0"/>
          </a:p>
          <a:p>
            <a:endParaRPr lang="en-US" sz="1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ПРИМЕРИ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/>
              <a:t>Оштећење</a:t>
            </a:r>
            <a:r>
              <a:rPr lang="en-US" dirty="0"/>
              <a:t> </a:t>
            </a:r>
            <a:r>
              <a:rPr lang="en-US" dirty="0" err="1"/>
              <a:t>особе</a:t>
            </a:r>
            <a:r>
              <a:rPr lang="en-US" dirty="0"/>
              <a:t> </a:t>
            </a:r>
            <a:r>
              <a:rPr lang="en-US" dirty="0" err="1"/>
              <a:t>са</a:t>
            </a:r>
            <a:r>
              <a:rPr lang="en-US" dirty="0"/>
              <a:t> </a:t>
            </a:r>
            <a:r>
              <a:rPr lang="en-US" dirty="0" err="1"/>
              <a:t>хемипарезом</a:t>
            </a:r>
            <a:r>
              <a:rPr lang="en-US" dirty="0"/>
              <a:t> </a:t>
            </a:r>
            <a:r>
              <a:rPr lang="en-US" dirty="0" err="1"/>
              <a:t>може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описати</a:t>
            </a:r>
            <a:r>
              <a:rPr lang="en-US" dirty="0"/>
              <a:t> </a:t>
            </a:r>
            <a:r>
              <a:rPr lang="en-US" dirty="0" err="1"/>
              <a:t>помоћу</a:t>
            </a:r>
            <a:r>
              <a:rPr lang="en-US" dirty="0"/>
              <a:t> </a:t>
            </a:r>
            <a:r>
              <a:rPr lang="en-US" dirty="0" err="1"/>
              <a:t>шифре</a:t>
            </a:r>
            <a:r>
              <a:rPr lang="en-US" dirty="0"/>
              <a:t> б7302 </a:t>
            </a:r>
            <a:r>
              <a:rPr lang="sr-Cyrl-RS" dirty="0"/>
              <a:t>а </a:t>
            </a:r>
            <a:r>
              <a:rPr lang="en-US" dirty="0" err="1"/>
              <a:t>снага</a:t>
            </a:r>
            <a:r>
              <a:rPr lang="sr-Cyrl-RS" dirty="0"/>
              <a:t> </a:t>
            </a:r>
            <a:r>
              <a:rPr lang="en-US" dirty="0" err="1"/>
              <a:t>мишића</a:t>
            </a:r>
            <a:r>
              <a:rPr lang="en-US" dirty="0"/>
              <a:t> </a:t>
            </a:r>
            <a:r>
              <a:rPr lang="en-US" dirty="0" err="1"/>
              <a:t>једне</a:t>
            </a:r>
            <a:r>
              <a:rPr lang="en-US" dirty="0"/>
              <a:t> </a:t>
            </a:r>
            <a:r>
              <a:rPr lang="en-US" dirty="0" err="1"/>
              <a:t>стране</a:t>
            </a:r>
            <a:r>
              <a:rPr lang="en-US" dirty="0"/>
              <a:t> </a:t>
            </a:r>
            <a:r>
              <a:rPr lang="en-US" dirty="0" err="1"/>
              <a:t>тела</a:t>
            </a:r>
            <a:r>
              <a:rPr lang="en-US" dirty="0"/>
              <a:t>:</a:t>
            </a:r>
          </a:p>
          <a:p>
            <a:endParaRPr lang="sr-Cyrl-RS" dirty="0"/>
          </a:p>
          <a:p>
            <a:r>
              <a:rPr lang="en-US" dirty="0"/>
              <a:t>б7302.1 БЛАГО </a:t>
            </a:r>
            <a:r>
              <a:rPr lang="en-US" dirty="0" err="1"/>
              <a:t>оштећење</a:t>
            </a:r>
            <a:r>
              <a:rPr lang="en-US" dirty="0"/>
              <a:t> </a:t>
            </a:r>
            <a:r>
              <a:rPr lang="en-US" dirty="0" err="1"/>
              <a:t>снаге</a:t>
            </a:r>
            <a:r>
              <a:rPr lang="en-US" dirty="0"/>
              <a:t> </a:t>
            </a:r>
            <a:r>
              <a:rPr lang="en-US" dirty="0" err="1"/>
              <a:t>мишића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једној</a:t>
            </a:r>
            <a:r>
              <a:rPr lang="en-US" dirty="0"/>
              <a:t> </a:t>
            </a:r>
            <a:r>
              <a:rPr lang="en-US" dirty="0" err="1"/>
              <a:t>страни</a:t>
            </a:r>
            <a:r>
              <a:rPr lang="en-US" dirty="0"/>
              <a:t> </a:t>
            </a:r>
            <a:r>
              <a:rPr lang="en-US" dirty="0" err="1"/>
              <a:t>тела</a:t>
            </a:r>
            <a:r>
              <a:rPr lang="en-US" dirty="0"/>
              <a:t> (5-24%)</a:t>
            </a:r>
          </a:p>
          <a:p>
            <a:r>
              <a:rPr lang="en-US" dirty="0"/>
              <a:t>б7302.2 УМЕРЕНО </a:t>
            </a:r>
            <a:r>
              <a:rPr lang="en-US" dirty="0" err="1"/>
              <a:t>оштећење</a:t>
            </a:r>
            <a:r>
              <a:rPr lang="en-US" dirty="0"/>
              <a:t> </a:t>
            </a:r>
            <a:r>
              <a:rPr lang="en-US" dirty="0" err="1"/>
              <a:t>снаге</a:t>
            </a:r>
            <a:r>
              <a:rPr lang="en-US" dirty="0"/>
              <a:t> </a:t>
            </a:r>
            <a:r>
              <a:rPr lang="en-US" dirty="0" err="1"/>
              <a:t>мишића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једној</a:t>
            </a:r>
            <a:r>
              <a:rPr lang="en-US" dirty="0"/>
              <a:t> </a:t>
            </a:r>
            <a:r>
              <a:rPr lang="en-US" dirty="0" err="1"/>
              <a:t>страни</a:t>
            </a:r>
            <a:r>
              <a:rPr lang="en-US" dirty="0"/>
              <a:t> </a:t>
            </a:r>
            <a:r>
              <a:rPr lang="en-US" dirty="0" err="1"/>
              <a:t>тела</a:t>
            </a:r>
            <a:r>
              <a:rPr lang="en-US" dirty="0"/>
              <a:t> (25-49%)</a:t>
            </a:r>
          </a:p>
          <a:p>
            <a:r>
              <a:rPr lang="en-US" dirty="0"/>
              <a:t>б7302.3 ЈАКО </a:t>
            </a:r>
            <a:r>
              <a:rPr lang="en-US" dirty="0" err="1"/>
              <a:t>оштећење</a:t>
            </a:r>
            <a:r>
              <a:rPr lang="en-US" dirty="0"/>
              <a:t> </a:t>
            </a:r>
            <a:r>
              <a:rPr lang="en-US" dirty="0" err="1"/>
              <a:t>снаге</a:t>
            </a:r>
            <a:r>
              <a:rPr lang="en-US" dirty="0"/>
              <a:t> </a:t>
            </a:r>
            <a:r>
              <a:rPr lang="en-US" dirty="0" err="1"/>
              <a:t>мишића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једној</a:t>
            </a:r>
            <a:r>
              <a:rPr lang="en-US" dirty="0"/>
              <a:t> </a:t>
            </a:r>
            <a:r>
              <a:rPr lang="en-US" dirty="0" err="1"/>
              <a:t>страни</a:t>
            </a:r>
            <a:r>
              <a:rPr lang="en-US" dirty="0"/>
              <a:t> </a:t>
            </a:r>
            <a:r>
              <a:rPr lang="en-US" dirty="0" err="1"/>
              <a:t>тела</a:t>
            </a:r>
            <a:r>
              <a:rPr lang="en-US" dirty="0"/>
              <a:t> (50-95%)</a:t>
            </a:r>
          </a:p>
          <a:p>
            <a:r>
              <a:rPr lang="en-US" dirty="0"/>
              <a:t>б7302.4 ПОТПУНО </a:t>
            </a:r>
            <a:r>
              <a:rPr lang="en-US" dirty="0" err="1"/>
              <a:t>оштећење</a:t>
            </a:r>
            <a:r>
              <a:rPr lang="en-US" dirty="0"/>
              <a:t> </a:t>
            </a:r>
            <a:r>
              <a:rPr lang="en-US" dirty="0" err="1"/>
              <a:t>снаге</a:t>
            </a:r>
            <a:r>
              <a:rPr lang="en-US" dirty="0"/>
              <a:t> </a:t>
            </a:r>
            <a:r>
              <a:rPr lang="en-US" dirty="0" err="1"/>
              <a:t>мишића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једној</a:t>
            </a:r>
            <a:r>
              <a:rPr lang="en-US" dirty="0"/>
              <a:t> </a:t>
            </a:r>
            <a:r>
              <a:rPr lang="en-US" dirty="0" err="1"/>
              <a:t>страни</a:t>
            </a:r>
            <a:r>
              <a:rPr lang="en-US" dirty="0"/>
              <a:t> </a:t>
            </a:r>
            <a:r>
              <a:rPr lang="en-US" dirty="0" err="1"/>
              <a:t>тела</a:t>
            </a:r>
            <a:r>
              <a:rPr lang="en-US" dirty="0"/>
              <a:t> (96-100%)</a:t>
            </a:r>
            <a:endParaRPr lang="sr-Cyrl-RS" dirty="0"/>
          </a:p>
          <a:p>
            <a:endParaRPr lang="sr-Cyrl-RS" dirty="0"/>
          </a:p>
          <a:p>
            <a:r>
              <a:rPr lang="en-US" dirty="0"/>
              <a:t>б7302.0 НЕМА </a:t>
            </a:r>
            <a:r>
              <a:rPr lang="en-US" dirty="0" err="1"/>
              <a:t>оштећење</a:t>
            </a:r>
            <a:r>
              <a:rPr lang="en-US" dirty="0"/>
              <a:t> </a:t>
            </a:r>
            <a:r>
              <a:rPr lang="en-US" dirty="0" err="1"/>
              <a:t>снаге</a:t>
            </a:r>
            <a:r>
              <a:rPr lang="en-US" dirty="0"/>
              <a:t> </a:t>
            </a:r>
            <a:r>
              <a:rPr lang="en-US" dirty="0" err="1"/>
              <a:t>мишића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једној</a:t>
            </a:r>
            <a:r>
              <a:rPr lang="en-US" dirty="0"/>
              <a:t> </a:t>
            </a:r>
            <a:r>
              <a:rPr lang="en-US" dirty="0" err="1"/>
              <a:t>страни</a:t>
            </a:r>
            <a:r>
              <a:rPr lang="en-US" dirty="0"/>
              <a:t> </a:t>
            </a:r>
            <a:r>
              <a:rPr lang="en-US" dirty="0" err="1"/>
              <a:t>тела</a:t>
            </a:r>
            <a:endParaRPr lang="en-US" dirty="0"/>
          </a:p>
          <a:p>
            <a:endParaRPr lang="sr-Cyrl-RS" dirty="0"/>
          </a:p>
          <a:p>
            <a:r>
              <a:rPr lang="en-US" dirty="0" err="1"/>
              <a:t>Ако</a:t>
            </a:r>
            <a:r>
              <a:rPr lang="en-US" dirty="0"/>
              <a:t> </a:t>
            </a:r>
            <a:r>
              <a:rPr lang="en-US" dirty="0" err="1"/>
              <a:t>нема</a:t>
            </a:r>
            <a:r>
              <a:rPr lang="en-US" dirty="0"/>
              <a:t> </a:t>
            </a:r>
            <a:r>
              <a:rPr lang="en-US" dirty="0" err="1"/>
              <a:t>довољно</a:t>
            </a:r>
            <a:r>
              <a:rPr lang="en-US" dirty="0"/>
              <a:t> </a:t>
            </a:r>
            <a:r>
              <a:rPr lang="en-US" dirty="0" err="1"/>
              <a:t>информација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одређивање</a:t>
            </a:r>
            <a:r>
              <a:rPr lang="en-US" dirty="0"/>
              <a:t> </a:t>
            </a:r>
            <a:r>
              <a:rPr lang="en-US" dirty="0" err="1"/>
              <a:t>тежине</a:t>
            </a:r>
            <a:r>
              <a:rPr lang="en-US" dirty="0"/>
              <a:t> </a:t>
            </a:r>
            <a:r>
              <a:rPr lang="en-US" dirty="0" err="1"/>
              <a:t>оштећења</a:t>
            </a:r>
            <a:r>
              <a:rPr lang="en-US" dirty="0"/>
              <a:t>, </a:t>
            </a:r>
            <a:r>
              <a:rPr lang="en-US" dirty="0" err="1"/>
              <a:t>користи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sr-Cyrl-RS" dirty="0"/>
              <a:t> </a:t>
            </a:r>
            <a:r>
              <a:rPr lang="en-US" dirty="0" err="1"/>
              <a:t>вредност</a:t>
            </a:r>
            <a:r>
              <a:rPr lang="en-US" dirty="0"/>
              <a:t> ≪8≫.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пример</a:t>
            </a:r>
            <a:r>
              <a:rPr lang="en-US" dirty="0"/>
              <a:t>: </a:t>
            </a:r>
            <a:r>
              <a:rPr lang="en-US" dirty="0" err="1"/>
              <a:t>ако</a:t>
            </a:r>
            <a:r>
              <a:rPr lang="en-US" dirty="0"/>
              <a:t> у </a:t>
            </a:r>
            <a:r>
              <a:rPr lang="en-US" dirty="0" err="1"/>
              <a:t>здравственом</a:t>
            </a:r>
            <a:r>
              <a:rPr lang="en-US" dirty="0"/>
              <a:t> </a:t>
            </a:r>
            <a:r>
              <a:rPr lang="en-US" dirty="0" err="1"/>
              <a:t>картону</a:t>
            </a:r>
            <a:r>
              <a:rPr lang="en-US" dirty="0"/>
              <a:t> </a:t>
            </a:r>
            <a:r>
              <a:rPr lang="en-US" dirty="0" err="1"/>
              <a:t>особе</a:t>
            </a:r>
            <a:r>
              <a:rPr lang="en-US" dirty="0"/>
              <a:t> </a:t>
            </a:r>
            <a:r>
              <a:rPr lang="en-US" dirty="0" err="1"/>
              <a:t>стоји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она</a:t>
            </a:r>
            <a:r>
              <a:rPr lang="sr-Cyrl-RS" dirty="0"/>
              <a:t> </a:t>
            </a:r>
            <a:r>
              <a:rPr lang="en-US" dirty="0" err="1"/>
              <a:t>болује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слабости</a:t>
            </a:r>
            <a:r>
              <a:rPr lang="en-US" dirty="0"/>
              <a:t> </a:t>
            </a:r>
            <a:r>
              <a:rPr lang="en-US" dirty="0" err="1"/>
              <a:t>десне</a:t>
            </a:r>
            <a:r>
              <a:rPr lang="en-US" dirty="0"/>
              <a:t> </a:t>
            </a:r>
            <a:r>
              <a:rPr lang="en-US" dirty="0" err="1"/>
              <a:t>стране</a:t>
            </a:r>
            <a:r>
              <a:rPr lang="en-US" dirty="0"/>
              <a:t> </a:t>
            </a:r>
            <a:r>
              <a:rPr lang="en-US" dirty="0" err="1"/>
              <a:t>тела</a:t>
            </a:r>
            <a:r>
              <a:rPr lang="en-US" dirty="0"/>
              <a:t> </a:t>
            </a:r>
            <a:r>
              <a:rPr lang="en-US" dirty="0" err="1"/>
              <a:t>без</a:t>
            </a:r>
            <a:r>
              <a:rPr lang="en-US" dirty="0"/>
              <a:t> </a:t>
            </a:r>
            <a:r>
              <a:rPr lang="en-US" dirty="0" err="1"/>
              <a:t>додатних</a:t>
            </a:r>
            <a:r>
              <a:rPr lang="en-US" dirty="0"/>
              <a:t> </a:t>
            </a:r>
            <a:r>
              <a:rPr lang="en-US" dirty="0" err="1"/>
              <a:t>објашњења</a:t>
            </a:r>
            <a:r>
              <a:rPr lang="en-US" dirty="0"/>
              <a:t>, </a:t>
            </a:r>
            <a:r>
              <a:rPr lang="en-US" dirty="0" err="1"/>
              <a:t>може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користити</a:t>
            </a:r>
            <a:r>
              <a:rPr lang="sr-Cyrl-RS" dirty="0"/>
              <a:t> </a:t>
            </a:r>
            <a:r>
              <a:rPr lang="en-US" dirty="0"/>
              <a:t>с</a:t>
            </a:r>
            <a:r>
              <a:rPr lang="sr-Cyrl-RS" dirty="0"/>
              <a:t>л</a:t>
            </a:r>
            <a:r>
              <a:rPr lang="en-US" dirty="0" err="1"/>
              <a:t>едећа</a:t>
            </a:r>
            <a:r>
              <a:rPr lang="en-US" dirty="0"/>
              <a:t> </a:t>
            </a:r>
            <a:r>
              <a:rPr lang="en-US" dirty="0" err="1"/>
              <a:t>шифра</a:t>
            </a:r>
            <a:r>
              <a:rPr lang="en-US" dirty="0"/>
              <a:t>:</a:t>
            </a:r>
          </a:p>
          <a:p>
            <a:r>
              <a:rPr lang="en-US" dirty="0"/>
              <a:t>б7302.8 </a:t>
            </a:r>
            <a:r>
              <a:rPr lang="en-US" dirty="0" err="1"/>
              <a:t>Оштећење</a:t>
            </a:r>
            <a:r>
              <a:rPr lang="en-US" dirty="0"/>
              <a:t> </a:t>
            </a:r>
            <a:r>
              <a:rPr lang="en-US" dirty="0" err="1"/>
              <a:t>снаге</a:t>
            </a:r>
            <a:r>
              <a:rPr lang="en-US" dirty="0"/>
              <a:t> </a:t>
            </a:r>
            <a:r>
              <a:rPr lang="en-US" dirty="0" err="1"/>
              <a:t>мишића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једној</a:t>
            </a:r>
            <a:r>
              <a:rPr lang="en-US" dirty="0"/>
              <a:t> </a:t>
            </a:r>
            <a:r>
              <a:rPr lang="en-US" dirty="0" err="1"/>
              <a:t>страни</a:t>
            </a:r>
            <a:r>
              <a:rPr lang="en-US" dirty="0"/>
              <a:t> </a:t>
            </a:r>
            <a:r>
              <a:rPr lang="en-US" dirty="0" err="1"/>
              <a:t>тела</a:t>
            </a:r>
            <a:r>
              <a:rPr lang="en-US" dirty="0"/>
              <a:t>, </a:t>
            </a:r>
            <a:r>
              <a:rPr lang="en-US" dirty="0" err="1"/>
              <a:t>неспецифицирано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д - а</a:t>
            </a:r>
            <a:r>
              <a:rPr lang="en-US" dirty="0" err="1">
                <a:solidFill>
                  <a:srgbClr val="FF0000"/>
                </a:solidFill>
              </a:rPr>
              <a:t>ктивности</a:t>
            </a:r>
            <a:r>
              <a:rPr lang="en-US" dirty="0">
                <a:solidFill>
                  <a:srgbClr val="FF0000"/>
                </a:solidFill>
              </a:rPr>
              <a:t> и </a:t>
            </a:r>
            <a:r>
              <a:rPr lang="en-US" dirty="0" err="1">
                <a:solidFill>
                  <a:srgbClr val="FF0000"/>
                </a:solidFill>
              </a:rPr>
              <a:t>учествовање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sz="3000" i="1" dirty="0" err="1">
                <a:solidFill>
                  <a:srgbClr val="00B050"/>
                </a:solidFill>
              </a:rPr>
              <a:t>Поглавље</a:t>
            </a:r>
            <a:r>
              <a:rPr lang="en-US" sz="3000" i="1" dirty="0">
                <a:solidFill>
                  <a:srgbClr val="00B050"/>
                </a:solidFill>
              </a:rPr>
              <a:t> 1 </a:t>
            </a:r>
            <a:r>
              <a:rPr lang="en-US" sz="3000" dirty="0" err="1"/>
              <a:t>Учење</a:t>
            </a:r>
            <a:r>
              <a:rPr lang="en-US" sz="3000" dirty="0"/>
              <a:t> и </a:t>
            </a:r>
            <a:r>
              <a:rPr lang="en-US" sz="3000" dirty="0" err="1"/>
              <a:t>примењивање</a:t>
            </a:r>
            <a:r>
              <a:rPr lang="en-US" sz="3000" dirty="0"/>
              <a:t> </a:t>
            </a:r>
            <a:r>
              <a:rPr lang="en-US" sz="3000" dirty="0" err="1"/>
              <a:t>знања</a:t>
            </a:r>
            <a:endParaRPr lang="en-US" sz="3000" dirty="0"/>
          </a:p>
          <a:p>
            <a:r>
              <a:rPr lang="en-US" sz="3000" i="1" dirty="0" err="1">
                <a:solidFill>
                  <a:srgbClr val="00B050"/>
                </a:solidFill>
              </a:rPr>
              <a:t>Поглавље</a:t>
            </a:r>
            <a:r>
              <a:rPr lang="en-US" sz="3000" i="1" dirty="0">
                <a:solidFill>
                  <a:srgbClr val="00B050"/>
                </a:solidFill>
              </a:rPr>
              <a:t> 2 </a:t>
            </a:r>
            <a:r>
              <a:rPr lang="en-US" sz="3000" dirty="0" err="1"/>
              <a:t>Општи</a:t>
            </a:r>
            <a:r>
              <a:rPr lang="en-US" sz="3000" dirty="0"/>
              <a:t> </a:t>
            </a:r>
            <a:r>
              <a:rPr lang="en-US" sz="3000" dirty="0" err="1"/>
              <a:t>задаци</a:t>
            </a:r>
            <a:r>
              <a:rPr lang="en-US" sz="3000" dirty="0"/>
              <a:t> и </a:t>
            </a:r>
            <a:r>
              <a:rPr lang="en-US" sz="3000" dirty="0" err="1"/>
              <a:t>захтеви</a:t>
            </a:r>
            <a:endParaRPr lang="en-US" sz="3000" dirty="0"/>
          </a:p>
          <a:p>
            <a:r>
              <a:rPr lang="en-US" sz="3000" i="1" dirty="0" err="1">
                <a:solidFill>
                  <a:srgbClr val="00B050"/>
                </a:solidFill>
              </a:rPr>
              <a:t>Поглавље</a:t>
            </a:r>
            <a:r>
              <a:rPr lang="en-US" sz="3000" i="1" dirty="0">
                <a:solidFill>
                  <a:srgbClr val="00B050"/>
                </a:solidFill>
              </a:rPr>
              <a:t> 3 </a:t>
            </a:r>
            <a:r>
              <a:rPr lang="en-US" sz="3000" dirty="0" err="1"/>
              <a:t>Комуникација</a:t>
            </a:r>
            <a:endParaRPr lang="en-US" sz="3000" dirty="0"/>
          </a:p>
          <a:p>
            <a:r>
              <a:rPr lang="en-US" sz="3000" i="1" dirty="0" err="1">
                <a:solidFill>
                  <a:srgbClr val="00B050"/>
                </a:solidFill>
              </a:rPr>
              <a:t>Поглавље</a:t>
            </a:r>
            <a:r>
              <a:rPr lang="en-US" sz="3000" i="1" dirty="0">
                <a:solidFill>
                  <a:srgbClr val="00B050"/>
                </a:solidFill>
              </a:rPr>
              <a:t> 4 </a:t>
            </a:r>
            <a:r>
              <a:rPr lang="en-US" sz="3000" dirty="0" err="1">
                <a:solidFill>
                  <a:srgbClr val="FF0000"/>
                </a:solidFill>
              </a:rPr>
              <a:t>Мобилност</a:t>
            </a:r>
            <a:endParaRPr lang="en-US" sz="3000" dirty="0">
              <a:solidFill>
                <a:srgbClr val="FF0000"/>
              </a:solidFill>
            </a:endParaRPr>
          </a:p>
          <a:p>
            <a:r>
              <a:rPr lang="en-US" sz="3000" i="1" dirty="0" err="1">
                <a:solidFill>
                  <a:srgbClr val="00B050"/>
                </a:solidFill>
              </a:rPr>
              <a:t>Поглавље</a:t>
            </a:r>
            <a:r>
              <a:rPr lang="en-US" sz="3000" i="1" dirty="0">
                <a:solidFill>
                  <a:srgbClr val="00B050"/>
                </a:solidFill>
              </a:rPr>
              <a:t> 5 </a:t>
            </a:r>
            <a:r>
              <a:rPr lang="en-US" sz="3000" dirty="0" err="1"/>
              <a:t>Брига</a:t>
            </a:r>
            <a:r>
              <a:rPr lang="en-US" sz="3000" dirty="0"/>
              <a:t> о </a:t>
            </a:r>
            <a:r>
              <a:rPr lang="en-US" sz="3000" dirty="0" err="1"/>
              <a:t>самом</a:t>
            </a:r>
            <a:r>
              <a:rPr lang="en-US" sz="3000" dirty="0"/>
              <a:t> </a:t>
            </a:r>
            <a:r>
              <a:rPr lang="en-US" sz="3000" dirty="0" err="1"/>
              <a:t>себи</a:t>
            </a:r>
            <a:endParaRPr lang="en-US" sz="3000" dirty="0"/>
          </a:p>
          <a:p>
            <a:r>
              <a:rPr lang="en-US" sz="3000" i="1" dirty="0" err="1">
                <a:solidFill>
                  <a:srgbClr val="00B050"/>
                </a:solidFill>
              </a:rPr>
              <a:t>Поглавље</a:t>
            </a:r>
            <a:r>
              <a:rPr lang="en-US" sz="3000" i="1" dirty="0">
                <a:solidFill>
                  <a:srgbClr val="00B050"/>
                </a:solidFill>
              </a:rPr>
              <a:t> 6 </a:t>
            </a:r>
            <a:r>
              <a:rPr lang="en-US" sz="3000" dirty="0" err="1"/>
              <a:t>Живот</a:t>
            </a:r>
            <a:r>
              <a:rPr lang="en-US" sz="3000" dirty="0"/>
              <a:t> у </a:t>
            </a:r>
            <a:r>
              <a:rPr lang="en-US" sz="3000" dirty="0" err="1"/>
              <a:t>кући</a:t>
            </a:r>
            <a:endParaRPr lang="en-US" sz="3000" dirty="0"/>
          </a:p>
          <a:p>
            <a:r>
              <a:rPr lang="en-US" sz="3000" i="1" dirty="0" err="1">
                <a:solidFill>
                  <a:srgbClr val="00B050"/>
                </a:solidFill>
              </a:rPr>
              <a:t>Поглавље</a:t>
            </a:r>
            <a:r>
              <a:rPr lang="en-US" sz="3000" i="1" dirty="0">
                <a:solidFill>
                  <a:srgbClr val="00B050"/>
                </a:solidFill>
              </a:rPr>
              <a:t> 7 </a:t>
            </a:r>
            <a:r>
              <a:rPr lang="en-US" sz="3000" dirty="0" err="1"/>
              <a:t>Међуљудске</a:t>
            </a:r>
            <a:r>
              <a:rPr lang="en-US" sz="3000" dirty="0"/>
              <a:t> </a:t>
            </a:r>
            <a:r>
              <a:rPr lang="en-US" sz="3000" dirty="0" err="1"/>
              <a:t>интеракције</a:t>
            </a:r>
            <a:r>
              <a:rPr lang="en-US" sz="3000" dirty="0"/>
              <a:t> и </a:t>
            </a:r>
            <a:r>
              <a:rPr lang="en-US" sz="3000" dirty="0" err="1"/>
              <a:t>односи</a:t>
            </a:r>
            <a:endParaRPr lang="en-US" sz="3000" dirty="0"/>
          </a:p>
          <a:p>
            <a:r>
              <a:rPr lang="en-US" sz="3000" i="1" dirty="0" err="1">
                <a:solidFill>
                  <a:srgbClr val="00B050"/>
                </a:solidFill>
              </a:rPr>
              <a:t>Поглавље</a:t>
            </a:r>
            <a:r>
              <a:rPr lang="en-US" sz="3000" i="1" dirty="0">
                <a:solidFill>
                  <a:srgbClr val="00B050"/>
                </a:solidFill>
              </a:rPr>
              <a:t> 8 </a:t>
            </a:r>
            <a:r>
              <a:rPr lang="en-US" sz="3000" dirty="0" err="1"/>
              <a:t>Главна</a:t>
            </a:r>
            <a:r>
              <a:rPr lang="en-US" sz="3000" dirty="0"/>
              <a:t> </a:t>
            </a:r>
            <a:r>
              <a:rPr lang="en-US" sz="3000" dirty="0" err="1"/>
              <a:t>животна</a:t>
            </a:r>
            <a:r>
              <a:rPr lang="en-US" sz="3000" dirty="0"/>
              <a:t> </a:t>
            </a:r>
            <a:r>
              <a:rPr lang="en-US" sz="3000" dirty="0" err="1"/>
              <a:t>подручја</a:t>
            </a:r>
            <a:endParaRPr lang="en-US" sz="3000" dirty="0"/>
          </a:p>
          <a:p>
            <a:r>
              <a:rPr lang="en-US" sz="3000" i="1" dirty="0" err="1">
                <a:solidFill>
                  <a:srgbClr val="00B050"/>
                </a:solidFill>
              </a:rPr>
              <a:t>Поглавље</a:t>
            </a:r>
            <a:r>
              <a:rPr lang="en-US" sz="3000" i="1" dirty="0">
                <a:solidFill>
                  <a:srgbClr val="00B050"/>
                </a:solidFill>
              </a:rPr>
              <a:t> 9 </a:t>
            </a:r>
            <a:r>
              <a:rPr lang="en-US" sz="3000" dirty="0" err="1"/>
              <a:t>Заједница</a:t>
            </a:r>
            <a:r>
              <a:rPr lang="en-US" sz="3000" dirty="0"/>
              <a:t>, </a:t>
            </a:r>
            <a:r>
              <a:rPr lang="en-US" sz="3000" dirty="0" err="1"/>
              <a:t>друштвени</a:t>
            </a:r>
            <a:r>
              <a:rPr lang="en-US" sz="3000" dirty="0"/>
              <a:t> и </a:t>
            </a:r>
            <a:r>
              <a:rPr lang="en-US" sz="3000" dirty="0" err="1"/>
              <a:t>цивилни</a:t>
            </a:r>
            <a:r>
              <a:rPr lang="en-US" sz="3000" dirty="0"/>
              <a:t> </a:t>
            </a:r>
            <a:r>
              <a:rPr lang="en-US" sz="3000" dirty="0" err="1"/>
              <a:t>живот</a:t>
            </a:r>
            <a:endParaRPr lang="en-US" sz="30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Поглавље 4 Мобилност</a:t>
            </a:r>
            <a:br>
              <a:rPr lang="sr-Cyrl-R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836712"/>
            <a:ext cx="9217024" cy="5069160"/>
          </a:xfrm>
        </p:spPr>
        <p:txBody>
          <a:bodyPr>
            <a:noAutofit/>
          </a:bodyPr>
          <a:lstStyle/>
          <a:p>
            <a:r>
              <a:rPr lang="en-US" sz="1800" b="1" i="1" dirty="0" err="1"/>
              <a:t>Мењање</a:t>
            </a:r>
            <a:r>
              <a:rPr lang="en-US" sz="1800" b="1" i="1" dirty="0"/>
              <a:t> и </a:t>
            </a:r>
            <a:r>
              <a:rPr lang="en-US" sz="1800" b="1" i="1" dirty="0" err="1"/>
              <a:t>задржавање</a:t>
            </a:r>
            <a:r>
              <a:rPr lang="en-US" sz="1800" b="1" i="1" dirty="0"/>
              <a:t> </a:t>
            </a:r>
            <a:r>
              <a:rPr lang="en-US" sz="1800" b="1" i="1" dirty="0" err="1"/>
              <a:t>позиције</a:t>
            </a:r>
            <a:r>
              <a:rPr lang="en-US" sz="1800" b="1" i="1" dirty="0"/>
              <a:t> </a:t>
            </a:r>
            <a:r>
              <a:rPr lang="en-US" sz="1800" b="1" i="1" dirty="0" err="1"/>
              <a:t>тела</a:t>
            </a:r>
            <a:r>
              <a:rPr lang="en-US" sz="1800" b="1" i="1" dirty="0"/>
              <a:t> (д410 – д429)</a:t>
            </a:r>
            <a:endParaRPr lang="en-US" sz="1800" dirty="0"/>
          </a:p>
          <a:p>
            <a:pPr>
              <a:buNone/>
            </a:pPr>
            <a:r>
              <a:rPr lang="en-US" sz="1800" dirty="0"/>
              <a:t>д410 </a:t>
            </a:r>
            <a:r>
              <a:rPr lang="en-US" sz="1800" dirty="0" err="1"/>
              <a:t>Мењање</a:t>
            </a:r>
            <a:r>
              <a:rPr lang="en-US" sz="1800" dirty="0"/>
              <a:t> </a:t>
            </a:r>
            <a:r>
              <a:rPr lang="en-US" sz="1800" dirty="0" err="1"/>
              <a:t>основног</a:t>
            </a:r>
            <a:r>
              <a:rPr lang="en-US" sz="1800" dirty="0"/>
              <a:t> </a:t>
            </a:r>
            <a:r>
              <a:rPr lang="en-US" sz="1800" dirty="0" err="1"/>
              <a:t>положаја</a:t>
            </a:r>
            <a:r>
              <a:rPr lang="en-US" sz="1800" dirty="0"/>
              <a:t> </a:t>
            </a:r>
            <a:r>
              <a:rPr lang="en-US" sz="1800" dirty="0" err="1"/>
              <a:t>тела</a:t>
            </a:r>
            <a:endParaRPr lang="en-US" sz="1800" dirty="0"/>
          </a:p>
          <a:p>
            <a:pPr>
              <a:buNone/>
            </a:pPr>
            <a:r>
              <a:rPr lang="en-US" sz="1800" dirty="0"/>
              <a:t>д415 </a:t>
            </a:r>
            <a:r>
              <a:rPr lang="en-US" sz="1800" dirty="0" err="1"/>
              <a:t>Задржавање</a:t>
            </a:r>
            <a:r>
              <a:rPr lang="en-US" sz="1800" dirty="0"/>
              <a:t> </a:t>
            </a:r>
            <a:r>
              <a:rPr lang="en-US" sz="1800" dirty="0" err="1"/>
              <a:t>положаја</a:t>
            </a:r>
            <a:r>
              <a:rPr lang="en-US" sz="1800" dirty="0"/>
              <a:t> </a:t>
            </a:r>
            <a:r>
              <a:rPr lang="en-US" sz="1800" dirty="0" err="1"/>
              <a:t>тела</a:t>
            </a:r>
            <a:endParaRPr lang="en-US" sz="1800" dirty="0"/>
          </a:p>
          <a:p>
            <a:pPr>
              <a:buNone/>
            </a:pPr>
            <a:r>
              <a:rPr lang="en-US" sz="1800" dirty="0"/>
              <a:t>д420 </a:t>
            </a:r>
            <a:r>
              <a:rPr lang="en-US" sz="1800" dirty="0" err="1"/>
              <a:t>Самостално</a:t>
            </a:r>
            <a:r>
              <a:rPr lang="en-US" sz="1800" dirty="0"/>
              <a:t> </a:t>
            </a:r>
            <a:r>
              <a:rPr lang="en-US" sz="1800" dirty="0" err="1"/>
              <a:t>прем</a:t>
            </a:r>
            <a:r>
              <a:rPr lang="sr-Cyrl-RS" sz="1800" dirty="0"/>
              <a:t>е</a:t>
            </a:r>
            <a:r>
              <a:rPr lang="en-US" sz="1800" dirty="0" err="1"/>
              <a:t>штање</a:t>
            </a:r>
            <a:endParaRPr lang="en-US" sz="1800" dirty="0"/>
          </a:p>
          <a:p>
            <a:pPr>
              <a:buNone/>
            </a:pPr>
            <a:r>
              <a:rPr lang="en-US" sz="1800" dirty="0"/>
              <a:t>д429 </a:t>
            </a:r>
            <a:r>
              <a:rPr lang="en-US" sz="1800" dirty="0" err="1"/>
              <a:t>Мењања</a:t>
            </a:r>
            <a:r>
              <a:rPr lang="en-US" sz="1800" dirty="0"/>
              <a:t> и </a:t>
            </a:r>
            <a:r>
              <a:rPr lang="en-US" sz="1800" dirty="0" err="1"/>
              <a:t>задржавање</a:t>
            </a:r>
            <a:r>
              <a:rPr lang="en-US" sz="1800" dirty="0"/>
              <a:t> </a:t>
            </a:r>
            <a:r>
              <a:rPr lang="en-US" sz="1800" dirty="0" err="1"/>
              <a:t>позиције</a:t>
            </a:r>
            <a:r>
              <a:rPr lang="en-US" sz="1800" dirty="0"/>
              <a:t> т</a:t>
            </a:r>
            <a:r>
              <a:rPr lang="sr-Cyrl-RS" sz="1800" dirty="0"/>
              <a:t>е</a:t>
            </a:r>
            <a:r>
              <a:rPr lang="en-US" sz="1800" dirty="0" err="1"/>
              <a:t>ла</a:t>
            </a:r>
            <a:r>
              <a:rPr lang="en-US" sz="1800" dirty="0"/>
              <a:t>, </a:t>
            </a:r>
            <a:r>
              <a:rPr lang="en-US" sz="1800" dirty="0" err="1"/>
              <a:t>другачије</a:t>
            </a:r>
            <a:r>
              <a:rPr lang="en-US" sz="1800" dirty="0"/>
              <a:t> </a:t>
            </a:r>
            <a:r>
              <a:rPr lang="en-US" sz="1800" dirty="0" err="1"/>
              <a:t>специфиирано</a:t>
            </a:r>
            <a:r>
              <a:rPr lang="en-US" sz="1800" dirty="0"/>
              <a:t> и</a:t>
            </a:r>
            <a:r>
              <a:rPr lang="sr-Cyrl-RS" sz="1800" dirty="0"/>
              <a:t> </a:t>
            </a:r>
            <a:r>
              <a:rPr lang="en-US" sz="1800" dirty="0" err="1"/>
              <a:t>неспецифицирано</a:t>
            </a:r>
            <a:endParaRPr lang="en-US" sz="1800" dirty="0"/>
          </a:p>
          <a:p>
            <a:r>
              <a:rPr lang="en-US" sz="1800" b="1" i="1" dirty="0" err="1"/>
              <a:t>Ношење</a:t>
            </a:r>
            <a:r>
              <a:rPr lang="en-US" sz="1800" b="1" i="1" dirty="0"/>
              <a:t>, </a:t>
            </a:r>
            <a:r>
              <a:rPr lang="en-US" sz="1800" b="1" i="1" dirty="0" err="1"/>
              <a:t>померање</a:t>
            </a:r>
            <a:r>
              <a:rPr lang="en-US" sz="1800" b="1" i="1" dirty="0"/>
              <a:t> и </a:t>
            </a:r>
            <a:r>
              <a:rPr lang="en-US" sz="1800" b="1" i="1" dirty="0" err="1"/>
              <a:t>руковање</a:t>
            </a:r>
            <a:r>
              <a:rPr lang="en-US" sz="1800" b="1" i="1" dirty="0"/>
              <a:t> </a:t>
            </a:r>
            <a:r>
              <a:rPr lang="en-US" sz="1800" b="1" i="1" dirty="0" err="1"/>
              <a:t>предметима</a:t>
            </a:r>
            <a:r>
              <a:rPr lang="en-US" sz="1800" b="1" i="1" dirty="0"/>
              <a:t> (д430 – д449)</a:t>
            </a:r>
            <a:endParaRPr lang="en-US" sz="1800" dirty="0"/>
          </a:p>
          <a:p>
            <a:pPr>
              <a:buNone/>
            </a:pPr>
            <a:r>
              <a:rPr lang="en-US" sz="1800" dirty="0"/>
              <a:t>д430 </a:t>
            </a:r>
            <a:r>
              <a:rPr lang="en-US" sz="1800" dirty="0" err="1"/>
              <a:t>Подизање</a:t>
            </a:r>
            <a:r>
              <a:rPr lang="en-US" sz="1800" dirty="0"/>
              <a:t> и </a:t>
            </a:r>
            <a:r>
              <a:rPr lang="en-US" sz="1800" dirty="0" err="1"/>
              <a:t>ношење</a:t>
            </a:r>
            <a:r>
              <a:rPr lang="en-US" sz="1800" dirty="0"/>
              <a:t> </a:t>
            </a:r>
            <a:r>
              <a:rPr lang="en-US" sz="1800" dirty="0" err="1"/>
              <a:t>предмета</a:t>
            </a:r>
            <a:endParaRPr lang="en-US" sz="1800" dirty="0"/>
          </a:p>
          <a:p>
            <a:pPr>
              <a:buNone/>
            </a:pPr>
            <a:r>
              <a:rPr lang="en-US" sz="1800" dirty="0"/>
              <a:t>д435 </a:t>
            </a:r>
            <a:r>
              <a:rPr lang="en-US" sz="1800" dirty="0" err="1"/>
              <a:t>Померање</a:t>
            </a:r>
            <a:r>
              <a:rPr lang="en-US" sz="1800" dirty="0"/>
              <a:t> </a:t>
            </a:r>
            <a:r>
              <a:rPr lang="en-US" sz="1800" dirty="0" err="1"/>
              <a:t>предмета</a:t>
            </a:r>
            <a:r>
              <a:rPr lang="en-US" sz="1800" dirty="0"/>
              <a:t> </a:t>
            </a:r>
            <a:r>
              <a:rPr lang="en-US" sz="1800" dirty="0" err="1"/>
              <a:t>доњим</a:t>
            </a:r>
            <a:r>
              <a:rPr lang="en-US" sz="1800" dirty="0"/>
              <a:t> </a:t>
            </a:r>
            <a:r>
              <a:rPr lang="en-US" sz="1800" dirty="0" err="1"/>
              <a:t>екстремитетима</a:t>
            </a:r>
            <a:endParaRPr lang="en-US" sz="1800" dirty="0"/>
          </a:p>
          <a:p>
            <a:pPr>
              <a:buNone/>
            </a:pPr>
            <a:r>
              <a:rPr lang="en-US" sz="1800" dirty="0"/>
              <a:t>д440 </a:t>
            </a:r>
            <a:r>
              <a:rPr lang="en-US" sz="1800" dirty="0" err="1"/>
              <a:t>Фино</a:t>
            </a:r>
            <a:r>
              <a:rPr lang="en-US" sz="1800" dirty="0"/>
              <a:t> </a:t>
            </a:r>
            <a:r>
              <a:rPr lang="en-US" sz="1800" dirty="0" err="1"/>
              <a:t>кориш</a:t>
            </a:r>
            <a:r>
              <a:rPr lang="sr-Cyrl-RS" sz="1800" dirty="0"/>
              <a:t>ћ</a:t>
            </a:r>
            <a:r>
              <a:rPr lang="en-US" sz="1800" dirty="0" err="1"/>
              <a:t>ење</a:t>
            </a:r>
            <a:r>
              <a:rPr lang="en-US" sz="1800" dirty="0"/>
              <a:t> </a:t>
            </a:r>
            <a:r>
              <a:rPr lang="en-US" sz="1800" dirty="0" err="1"/>
              <a:t>руку</a:t>
            </a:r>
            <a:endParaRPr lang="en-US" sz="1800" dirty="0"/>
          </a:p>
          <a:p>
            <a:pPr>
              <a:buNone/>
            </a:pPr>
            <a:r>
              <a:rPr lang="en-US" sz="1800" dirty="0"/>
              <a:t>д445 </a:t>
            </a:r>
            <a:r>
              <a:rPr lang="en-US" sz="1800" dirty="0" err="1"/>
              <a:t>Кориш</a:t>
            </a:r>
            <a:r>
              <a:rPr lang="sr-Cyrl-RS" sz="1800" dirty="0"/>
              <a:t>ћ</a:t>
            </a:r>
            <a:r>
              <a:rPr lang="en-US" sz="1800" dirty="0" err="1"/>
              <a:t>ење</a:t>
            </a:r>
            <a:r>
              <a:rPr lang="en-US" sz="1800" dirty="0"/>
              <a:t> </a:t>
            </a:r>
            <a:r>
              <a:rPr lang="en-US" sz="1800" dirty="0" err="1"/>
              <a:t>шаке</a:t>
            </a:r>
            <a:r>
              <a:rPr lang="en-US" sz="1800" dirty="0"/>
              <a:t> и </a:t>
            </a:r>
            <a:r>
              <a:rPr lang="en-US" sz="1800" dirty="0" err="1"/>
              <a:t>руке</a:t>
            </a:r>
            <a:endParaRPr lang="en-US" sz="1800" dirty="0"/>
          </a:p>
          <a:p>
            <a:pPr>
              <a:buNone/>
            </a:pPr>
            <a:r>
              <a:rPr lang="en-US" sz="1800" dirty="0"/>
              <a:t>д449 </a:t>
            </a:r>
            <a:r>
              <a:rPr lang="en-US" sz="1800" dirty="0" err="1"/>
              <a:t>Ношење</a:t>
            </a:r>
            <a:r>
              <a:rPr lang="en-US" sz="1800" dirty="0"/>
              <a:t>, </a:t>
            </a:r>
            <a:r>
              <a:rPr lang="en-US" sz="1800" dirty="0" err="1"/>
              <a:t>померање</a:t>
            </a:r>
            <a:r>
              <a:rPr lang="en-US" sz="1800" dirty="0"/>
              <a:t> и </a:t>
            </a:r>
            <a:r>
              <a:rPr lang="en-US" sz="1800" dirty="0" err="1"/>
              <a:t>руковање</a:t>
            </a:r>
            <a:r>
              <a:rPr lang="en-US" sz="1800" dirty="0"/>
              <a:t> </a:t>
            </a:r>
            <a:r>
              <a:rPr lang="en-US" sz="1800" dirty="0" err="1"/>
              <a:t>предметима</a:t>
            </a:r>
            <a:r>
              <a:rPr lang="en-US" sz="1800" dirty="0"/>
              <a:t>, </a:t>
            </a:r>
            <a:r>
              <a:rPr lang="en-US" sz="1800" dirty="0" err="1"/>
              <a:t>другачије</a:t>
            </a:r>
            <a:r>
              <a:rPr lang="en-US" sz="1800" dirty="0"/>
              <a:t> </a:t>
            </a:r>
            <a:r>
              <a:rPr lang="en-US" sz="1800" dirty="0" err="1"/>
              <a:t>специфицирано</a:t>
            </a:r>
            <a:r>
              <a:rPr lang="en-US" sz="1800" dirty="0"/>
              <a:t> и</a:t>
            </a:r>
            <a:r>
              <a:rPr lang="sr-Cyrl-RS" sz="1800" dirty="0"/>
              <a:t> </a:t>
            </a:r>
            <a:r>
              <a:rPr lang="en-US" sz="1800" dirty="0" err="1"/>
              <a:t>неспецифирано</a:t>
            </a:r>
            <a:endParaRPr lang="en-US" sz="1800" dirty="0"/>
          </a:p>
          <a:p>
            <a:r>
              <a:rPr lang="en-US" sz="1800" b="1" i="1" dirty="0" err="1"/>
              <a:t>Ходање</a:t>
            </a:r>
            <a:r>
              <a:rPr lang="en-US" sz="1800" b="1" i="1" dirty="0"/>
              <a:t> и </a:t>
            </a:r>
            <a:r>
              <a:rPr lang="en-US" sz="1800" b="1" i="1" dirty="0" err="1"/>
              <a:t>кретање</a:t>
            </a:r>
            <a:r>
              <a:rPr lang="en-US" sz="1800" b="1" i="1" dirty="0"/>
              <a:t> (д450 – д469)</a:t>
            </a:r>
            <a:endParaRPr lang="en-US" sz="1800" dirty="0"/>
          </a:p>
          <a:p>
            <a:pPr>
              <a:buNone/>
            </a:pPr>
            <a:r>
              <a:rPr lang="en-US" sz="1800" dirty="0"/>
              <a:t>д450 </a:t>
            </a:r>
            <a:r>
              <a:rPr lang="en-US" sz="1800" dirty="0" err="1"/>
              <a:t>Ходање</a:t>
            </a:r>
            <a:endParaRPr lang="en-US" sz="1800" dirty="0"/>
          </a:p>
          <a:p>
            <a:pPr>
              <a:buNone/>
            </a:pPr>
            <a:r>
              <a:rPr lang="en-US" sz="1800" dirty="0"/>
              <a:t>д455 </a:t>
            </a:r>
            <a:r>
              <a:rPr lang="en-US" sz="1800" dirty="0" err="1"/>
              <a:t>Кретање</a:t>
            </a:r>
            <a:endParaRPr lang="en-US" sz="1800" dirty="0"/>
          </a:p>
          <a:p>
            <a:pPr>
              <a:buNone/>
            </a:pPr>
            <a:r>
              <a:rPr lang="en-US" sz="1800" dirty="0"/>
              <a:t>д460 </a:t>
            </a:r>
            <a:r>
              <a:rPr lang="en-US" sz="1800" dirty="0" err="1"/>
              <a:t>Кретање</a:t>
            </a:r>
            <a:r>
              <a:rPr lang="en-US" sz="1800" dirty="0"/>
              <a:t> </a:t>
            </a:r>
            <a:r>
              <a:rPr lang="en-US" sz="1800" dirty="0" err="1"/>
              <a:t>на</a:t>
            </a:r>
            <a:r>
              <a:rPr lang="en-US" sz="1800" dirty="0"/>
              <a:t> </a:t>
            </a:r>
            <a:r>
              <a:rPr lang="en-US" sz="1800" dirty="0" err="1"/>
              <a:t>различитим</a:t>
            </a:r>
            <a:r>
              <a:rPr lang="en-US" sz="1800" dirty="0"/>
              <a:t> </a:t>
            </a:r>
            <a:r>
              <a:rPr lang="en-US" sz="1800" dirty="0" err="1"/>
              <a:t>локацијама</a:t>
            </a:r>
            <a:endParaRPr lang="en-US" sz="1800" dirty="0"/>
          </a:p>
          <a:p>
            <a:pPr>
              <a:buNone/>
            </a:pPr>
            <a:r>
              <a:rPr lang="en-US" sz="1800" dirty="0"/>
              <a:t>д465 </a:t>
            </a:r>
            <a:r>
              <a:rPr lang="en-US" sz="1800" dirty="0" err="1"/>
              <a:t>Кретање</a:t>
            </a:r>
            <a:r>
              <a:rPr lang="en-US" sz="1800" dirty="0"/>
              <a:t> </a:t>
            </a:r>
            <a:r>
              <a:rPr lang="en-US" sz="1800" dirty="0" err="1"/>
              <a:t>уз</a:t>
            </a:r>
            <a:r>
              <a:rPr lang="en-US" sz="1800" dirty="0"/>
              <a:t> </a:t>
            </a:r>
            <a:r>
              <a:rPr lang="en-US" sz="1800" dirty="0" err="1"/>
              <a:t>помоћу</a:t>
            </a:r>
            <a:r>
              <a:rPr lang="en-US" sz="1800" dirty="0"/>
              <a:t> </a:t>
            </a:r>
            <a:r>
              <a:rPr lang="en-US" sz="1800" dirty="0" err="1"/>
              <a:t>помагала</a:t>
            </a:r>
            <a:endParaRPr lang="en-US" sz="1800" dirty="0"/>
          </a:p>
          <a:p>
            <a:pPr>
              <a:buNone/>
            </a:pPr>
            <a:r>
              <a:rPr lang="en-US" sz="1800" dirty="0"/>
              <a:t>д469 </a:t>
            </a:r>
            <a:r>
              <a:rPr lang="en-US" sz="1800" dirty="0" err="1"/>
              <a:t>Ходање</a:t>
            </a:r>
            <a:r>
              <a:rPr lang="en-US" sz="1800" dirty="0"/>
              <a:t> и </a:t>
            </a:r>
            <a:r>
              <a:rPr lang="en-US" sz="1800" dirty="0" err="1"/>
              <a:t>кретање</a:t>
            </a:r>
            <a:r>
              <a:rPr lang="en-US" sz="1800" dirty="0"/>
              <a:t>, </a:t>
            </a:r>
            <a:r>
              <a:rPr lang="en-US" sz="1800" dirty="0" err="1"/>
              <a:t>другачије</a:t>
            </a:r>
            <a:r>
              <a:rPr lang="en-US" sz="1800" dirty="0"/>
              <a:t> </a:t>
            </a:r>
            <a:r>
              <a:rPr lang="en-US" sz="1800" dirty="0" err="1"/>
              <a:t>специфицирано</a:t>
            </a:r>
            <a:r>
              <a:rPr lang="en-US" sz="1800" dirty="0"/>
              <a:t> и </a:t>
            </a:r>
            <a:r>
              <a:rPr lang="en-US" sz="1800" dirty="0" err="1"/>
              <a:t>неспецифицирано</a:t>
            </a:r>
            <a:endParaRPr lang="en-US" sz="1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е - ф</a:t>
            </a:r>
            <a:r>
              <a:rPr lang="en-US" dirty="0" err="1">
                <a:solidFill>
                  <a:srgbClr val="FF0000"/>
                </a:solidFill>
              </a:rPr>
              <a:t>актори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окружења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dirty="0" err="1">
                <a:solidFill>
                  <a:srgbClr val="00B050"/>
                </a:solidFill>
              </a:rPr>
              <a:t>Поглавље</a:t>
            </a:r>
            <a:r>
              <a:rPr lang="en-US" i="1" dirty="0">
                <a:solidFill>
                  <a:srgbClr val="00B050"/>
                </a:solidFill>
              </a:rPr>
              <a:t> 1 </a:t>
            </a:r>
            <a:r>
              <a:rPr lang="en-US" dirty="0" err="1">
                <a:solidFill>
                  <a:srgbClr val="FF0000"/>
                </a:solidFill>
              </a:rPr>
              <a:t>Производи</a:t>
            </a:r>
            <a:r>
              <a:rPr lang="en-US" dirty="0">
                <a:solidFill>
                  <a:srgbClr val="FF0000"/>
                </a:solidFill>
              </a:rPr>
              <a:t> и </a:t>
            </a:r>
            <a:r>
              <a:rPr lang="en-US" dirty="0" err="1">
                <a:solidFill>
                  <a:srgbClr val="FF0000"/>
                </a:solidFill>
              </a:rPr>
              <a:t>технологија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i="1" dirty="0" err="1">
                <a:solidFill>
                  <a:srgbClr val="00B050"/>
                </a:solidFill>
              </a:rPr>
              <a:t>Поглавље</a:t>
            </a:r>
            <a:r>
              <a:rPr lang="en-US" i="1" dirty="0">
                <a:solidFill>
                  <a:srgbClr val="00B050"/>
                </a:solidFill>
              </a:rPr>
              <a:t> 2 </a:t>
            </a:r>
            <a:r>
              <a:rPr lang="en-US" dirty="0" err="1"/>
              <a:t>Природно</a:t>
            </a:r>
            <a:r>
              <a:rPr lang="en-US" dirty="0"/>
              <a:t> </a:t>
            </a:r>
            <a:r>
              <a:rPr lang="en-US" dirty="0" err="1"/>
              <a:t>окружење</a:t>
            </a:r>
            <a:r>
              <a:rPr lang="en-US" dirty="0"/>
              <a:t> и </a:t>
            </a:r>
            <a:r>
              <a:rPr lang="en-US" dirty="0" err="1"/>
              <a:t>промене</a:t>
            </a:r>
            <a:r>
              <a:rPr lang="en-US" dirty="0"/>
              <a:t> </a:t>
            </a:r>
            <a:r>
              <a:rPr lang="en-US" dirty="0" err="1"/>
              <a:t>окружења</a:t>
            </a:r>
            <a:r>
              <a:rPr lang="en-US" dirty="0"/>
              <a:t> </a:t>
            </a:r>
            <a:r>
              <a:rPr lang="en-US" dirty="0" err="1"/>
              <a:t>направљене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стране</a:t>
            </a:r>
            <a:r>
              <a:rPr lang="sr-Cyrl-RS" dirty="0"/>
              <a:t> </a:t>
            </a:r>
            <a:r>
              <a:rPr lang="en-US" dirty="0" err="1"/>
              <a:t>човека</a:t>
            </a:r>
            <a:endParaRPr lang="en-US" dirty="0"/>
          </a:p>
          <a:p>
            <a:r>
              <a:rPr lang="en-US" i="1" dirty="0" err="1">
                <a:solidFill>
                  <a:srgbClr val="00B050"/>
                </a:solidFill>
              </a:rPr>
              <a:t>Поглавље</a:t>
            </a:r>
            <a:r>
              <a:rPr lang="en-US" i="1" dirty="0">
                <a:solidFill>
                  <a:srgbClr val="00B050"/>
                </a:solidFill>
              </a:rPr>
              <a:t> 3 </a:t>
            </a:r>
            <a:r>
              <a:rPr lang="en-US" dirty="0" err="1"/>
              <a:t>Подршка</a:t>
            </a:r>
            <a:r>
              <a:rPr lang="en-US" dirty="0"/>
              <a:t> и </a:t>
            </a:r>
            <a:r>
              <a:rPr lang="en-US" dirty="0" err="1"/>
              <a:t>односи</a:t>
            </a:r>
            <a:endParaRPr lang="en-US" dirty="0"/>
          </a:p>
          <a:p>
            <a:r>
              <a:rPr lang="en-US" i="1" dirty="0" err="1">
                <a:solidFill>
                  <a:srgbClr val="00B050"/>
                </a:solidFill>
              </a:rPr>
              <a:t>Поглавље</a:t>
            </a:r>
            <a:r>
              <a:rPr lang="en-US" i="1" dirty="0">
                <a:solidFill>
                  <a:srgbClr val="00B050"/>
                </a:solidFill>
              </a:rPr>
              <a:t> 4 </a:t>
            </a:r>
            <a:r>
              <a:rPr lang="en-US" dirty="0" err="1"/>
              <a:t>Ставови</a:t>
            </a:r>
            <a:endParaRPr lang="en-US" dirty="0"/>
          </a:p>
          <a:p>
            <a:r>
              <a:rPr lang="en-US" i="1" dirty="0" err="1">
                <a:solidFill>
                  <a:srgbClr val="00B050"/>
                </a:solidFill>
              </a:rPr>
              <a:t>Поглавље</a:t>
            </a:r>
            <a:r>
              <a:rPr lang="en-US" i="1" dirty="0">
                <a:solidFill>
                  <a:srgbClr val="00B050"/>
                </a:solidFill>
              </a:rPr>
              <a:t> 5 </a:t>
            </a:r>
            <a:r>
              <a:rPr lang="en-US" dirty="0" err="1"/>
              <a:t>Службе</a:t>
            </a:r>
            <a:r>
              <a:rPr lang="en-US" dirty="0"/>
              <a:t>, </a:t>
            </a:r>
            <a:r>
              <a:rPr lang="en-US" dirty="0" err="1"/>
              <a:t>системи</a:t>
            </a:r>
            <a:r>
              <a:rPr lang="en-US" dirty="0"/>
              <a:t> и </a:t>
            </a:r>
            <a:r>
              <a:rPr lang="en-US" dirty="0" err="1"/>
              <a:t>политике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Поглавље 1 – Производи и технологије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997152"/>
          </a:xfrm>
        </p:spPr>
        <p:txBody>
          <a:bodyPr>
            <a:normAutofit fontScale="55000" lnSpcReduction="20000"/>
          </a:bodyPr>
          <a:lstStyle/>
          <a:p>
            <a:r>
              <a:rPr lang="en-US" b="1" dirty="0"/>
              <a:t>е120 </a:t>
            </a:r>
            <a:r>
              <a:rPr lang="en-US" b="1" dirty="0" err="1"/>
              <a:t>Производи</a:t>
            </a:r>
            <a:r>
              <a:rPr lang="en-US" b="1" dirty="0"/>
              <a:t> и </a:t>
            </a:r>
            <a:r>
              <a:rPr lang="en-US" b="1" dirty="0" err="1"/>
              <a:t>технологија</a:t>
            </a:r>
            <a:r>
              <a:rPr lang="en-US" b="1" dirty="0"/>
              <a:t> </a:t>
            </a:r>
            <a:r>
              <a:rPr lang="en-US" b="1" dirty="0" err="1"/>
              <a:t>за</a:t>
            </a:r>
            <a:r>
              <a:rPr lang="en-US" b="1" dirty="0"/>
              <a:t> </a:t>
            </a:r>
            <a:r>
              <a:rPr lang="en-US" b="1" dirty="0" err="1"/>
              <a:t>лично</a:t>
            </a:r>
            <a:r>
              <a:rPr lang="en-US" b="1" dirty="0"/>
              <a:t> </a:t>
            </a:r>
            <a:r>
              <a:rPr lang="en-US" b="1" dirty="0" err="1"/>
              <a:t>кретање</a:t>
            </a:r>
            <a:r>
              <a:rPr lang="en-US" b="1" dirty="0"/>
              <a:t> и </a:t>
            </a:r>
            <a:r>
              <a:rPr lang="en-US" b="1" dirty="0" err="1"/>
              <a:t>превоз</a:t>
            </a:r>
            <a:r>
              <a:rPr lang="en-US" b="1" dirty="0"/>
              <a:t> у </a:t>
            </a:r>
            <a:r>
              <a:rPr lang="en-US" b="1" dirty="0" err="1"/>
              <a:t>затвореном</a:t>
            </a:r>
            <a:r>
              <a:rPr lang="en-US" b="1" dirty="0"/>
              <a:t> </a:t>
            </a:r>
            <a:r>
              <a:rPr lang="en-US" b="1" dirty="0" err="1"/>
              <a:t>на</a:t>
            </a:r>
            <a:r>
              <a:rPr lang="en-US" b="1" dirty="0"/>
              <a:t> </a:t>
            </a:r>
            <a:r>
              <a:rPr lang="en-US" b="1" dirty="0" err="1"/>
              <a:t>отвореном</a:t>
            </a:r>
            <a:r>
              <a:rPr lang="en-US" b="1" dirty="0"/>
              <a:t> </a:t>
            </a:r>
            <a:r>
              <a:rPr lang="en-US" b="1" dirty="0" err="1"/>
              <a:t>простору</a:t>
            </a:r>
            <a:r>
              <a:rPr lang="en-US" b="1" dirty="0"/>
              <a:t> и </a:t>
            </a:r>
            <a:r>
              <a:rPr lang="en-US" b="1" dirty="0" err="1"/>
              <a:t>транспорт</a:t>
            </a:r>
            <a:endParaRPr lang="en-US" dirty="0"/>
          </a:p>
          <a:p>
            <a:r>
              <a:rPr lang="en-US" dirty="0" err="1"/>
              <a:t>Опрема</a:t>
            </a:r>
            <a:r>
              <a:rPr lang="en-US" dirty="0"/>
              <a:t>, </a:t>
            </a:r>
            <a:r>
              <a:rPr lang="en-US" dirty="0" err="1"/>
              <a:t>производи</a:t>
            </a:r>
            <a:r>
              <a:rPr lang="en-US" dirty="0"/>
              <a:t> и </a:t>
            </a:r>
            <a:r>
              <a:rPr lang="en-US" dirty="0" err="1"/>
              <a:t>технологије</a:t>
            </a:r>
            <a:r>
              <a:rPr lang="en-US" dirty="0"/>
              <a:t> </a:t>
            </a:r>
            <a:r>
              <a:rPr lang="en-US" dirty="0" err="1"/>
              <a:t>које</a:t>
            </a:r>
            <a:r>
              <a:rPr lang="en-US" dirty="0"/>
              <a:t> </a:t>
            </a:r>
            <a:r>
              <a:rPr lang="en-US" dirty="0" err="1"/>
              <a:t>користе</a:t>
            </a:r>
            <a:r>
              <a:rPr lang="en-US" dirty="0"/>
              <a:t> </a:t>
            </a:r>
            <a:r>
              <a:rPr lang="en-US" dirty="0" err="1"/>
              <a:t>људи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кретање</a:t>
            </a:r>
            <a:r>
              <a:rPr lang="en-US" dirty="0"/>
              <a:t> </a:t>
            </a:r>
            <a:r>
              <a:rPr lang="en-US" dirty="0" err="1"/>
              <a:t>унутар</a:t>
            </a:r>
            <a:r>
              <a:rPr lang="sr-Cyrl-RS" dirty="0"/>
              <a:t> </a:t>
            </a:r>
            <a:r>
              <a:rPr lang="en-US" dirty="0"/>
              <a:t>и </a:t>
            </a:r>
            <a:r>
              <a:rPr lang="en-US" dirty="0" err="1"/>
              <a:t>изван</a:t>
            </a:r>
            <a:r>
              <a:rPr lang="en-US" dirty="0"/>
              <a:t> </a:t>
            </a:r>
            <a:r>
              <a:rPr lang="en-US" dirty="0" err="1"/>
              <a:t>зграда</a:t>
            </a:r>
            <a:r>
              <a:rPr lang="en-US" dirty="0"/>
              <a:t> </a:t>
            </a:r>
            <a:r>
              <a:rPr lang="en-US" dirty="0" err="1"/>
              <a:t>укључујући</a:t>
            </a:r>
            <a:r>
              <a:rPr lang="en-US" dirty="0"/>
              <a:t> и </a:t>
            </a:r>
            <a:r>
              <a:rPr lang="en-US" dirty="0" err="1"/>
              <a:t>оне</a:t>
            </a:r>
            <a:r>
              <a:rPr lang="en-US" dirty="0"/>
              <a:t>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прилагођени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посебно</a:t>
            </a:r>
            <a:r>
              <a:rPr lang="sr-Cyrl-RS" dirty="0"/>
              <a:t> </a:t>
            </a:r>
            <a:r>
              <a:rPr lang="en-US" dirty="0" err="1"/>
              <a:t>дизајнирани</a:t>
            </a:r>
            <a:r>
              <a:rPr lang="en-US" dirty="0"/>
              <a:t> и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налазе</a:t>
            </a:r>
            <a:r>
              <a:rPr lang="en-US" dirty="0"/>
              <a:t> у,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поред</a:t>
            </a:r>
            <a:r>
              <a:rPr lang="en-US" dirty="0"/>
              <a:t> </a:t>
            </a:r>
            <a:r>
              <a:rPr lang="en-US" dirty="0" err="1"/>
              <a:t>особе</a:t>
            </a:r>
            <a:r>
              <a:rPr lang="en-US" dirty="0"/>
              <a:t> </a:t>
            </a:r>
            <a:r>
              <a:rPr lang="en-US" dirty="0" err="1"/>
              <a:t>која</a:t>
            </a:r>
            <a:r>
              <a:rPr lang="en-US" dirty="0"/>
              <a:t> </a:t>
            </a:r>
            <a:r>
              <a:rPr lang="en-US" dirty="0" err="1"/>
              <a:t>их</a:t>
            </a:r>
            <a:r>
              <a:rPr lang="en-US" dirty="0"/>
              <a:t> </a:t>
            </a:r>
            <a:r>
              <a:rPr lang="en-US" dirty="0" err="1"/>
              <a:t>користи</a:t>
            </a:r>
            <a:r>
              <a:rPr lang="en-US" dirty="0"/>
              <a:t>.</a:t>
            </a:r>
          </a:p>
          <a:p>
            <a:r>
              <a:rPr lang="en-US" i="1" dirty="0" err="1"/>
              <a:t>Укључује</a:t>
            </a:r>
            <a:r>
              <a:rPr lang="en-US" i="1" dirty="0"/>
              <a:t>: </a:t>
            </a:r>
            <a:r>
              <a:rPr lang="en-US" i="1" dirty="0" err="1"/>
              <a:t>опште</a:t>
            </a:r>
            <a:r>
              <a:rPr lang="en-US" i="1" dirty="0"/>
              <a:t> и </a:t>
            </a:r>
            <a:r>
              <a:rPr lang="en-US" i="1" dirty="0" err="1"/>
              <a:t>помоћне</a:t>
            </a:r>
            <a:r>
              <a:rPr lang="en-US" i="1" dirty="0"/>
              <a:t> </a:t>
            </a:r>
            <a:r>
              <a:rPr lang="en-US" i="1" dirty="0" err="1"/>
              <a:t>производе</a:t>
            </a:r>
            <a:r>
              <a:rPr lang="en-US" i="1" dirty="0"/>
              <a:t> и </a:t>
            </a:r>
            <a:r>
              <a:rPr lang="en-US" i="1" dirty="0" err="1"/>
              <a:t>технологију</a:t>
            </a:r>
            <a:r>
              <a:rPr lang="en-US" i="1" dirty="0"/>
              <a:t> </a:t>
            </a:r>
            <a:r>
              <a:rPr lang="en-US" i="1" dirty="0" err="1"/>
              <a:t>за</a:t>
            </a:r>
            <a:r>
              <a:rPr lang="en-US" i="1" dirty="0"/>
              <a:t> </a:t>
            </a:r>
            <a:r>
              <a:rPr lang="en-US" i="1" dirty="0" err="1"/>
              <a:t>лично</a:t>
            </a:r>
            <a:r>
              <a:rPr lang="en-US" i="1" dirty="0"/>
              <a:t> </a:t>
            </a:r>
            <a:r>
              <a:rPr lang="en-US" i="1" dirty="0" err="1"/>
              <a:t>кретање</a:t>
            </a:r>
            <a:r>
              <a:rPr lang="en-US" i="1" dirty="0"/>
              <a:t> и</a:t>
            </a:r>
            <a:r>
              <a:rPr lang="sr-Cyrl-RS" i="1" dirty="0"/>
              <a:t> </a:t>
            </a:r>
            <a:r>
              <a:rPr lang="en-US" i="1" dirty="0" err="1"/>
              <a:t>превоз</a:t>
            </a:r>
            <a:r>
              <a:rPr lang="en-US" i="1" dirty="0"/>
              <a:t> у </a:t>
            </a:r>
            <a:r>
              <a:rPr lang="en-US" i="1" dirty="0" err="1"/>
              <a:t>затвореном</a:t>
            </a:r>
            <a:r>
              <a:rPr lang="en-US" i="1" dirty="0"/>
              <a:t> </a:t>
            </a:r>
            <a:r>
              <a:rPr lang="en-US" i="1" dirty="0" err="1"/>
              <a:t>или</a:t>
            </a:r>
            <a:r>
              <a:rPr lang="en-US" i="1" dirty="0"/>
              <a:t> </a:t>
            </a:r>
            <a:r>
              <a:rPr lang="en-US" i="1" dirty="0" err="1"/>
              <a:t>отвореном</a:t>
            </a:r>
            <a:r>
              <a:rPr lang="en-US" i="1" dirty="0"/>
              <a:t> </a:t>
            </a:r>
            <a:r>
              <a:rPr lang="en-US" i="1" dirty="0" err="1"/>
              <a:t>простору</a:t>
            </a:r>
            <a:r>
              <a:rPr lang="en-US" i="1" dirty="0"/>
              <a:t>.</a:t>
            </a:r>
            <a:endParaRPr lang="en-US" dirty="0"/>
          </a:p>
          <a:p>
            <a:r>
              <a:rPr lang="en-US" b="1" dirty="0"/>
              <a:t>е1200 </a:t>
            </a:r>
            <a:r>
              <a:rPr lang="en-US" b="1" dirty="0" err="1"/>
              <a:t>Општи</a:t>
            </a:r>
            <a:r>
              <a:rPr lang="en-US" b="1" dirty="0"/>
              <a:t> </a:t>
            </a:r>
            <a:r>
              <a:rPr lang="en-US" b="1" dirty="0" err="1"/>
              <a:t>производи</a:t>
            </a:r>
            <a:r>
              <a:rPr lang="en-US" b="1" dirty="0"/>
              <a:t> и </a:t>
            </a:r>
            <a:r>
              <a:rPr lang="en-US" b="1" dirty="0" err="1"/>
              <a:t>технологија</a:t>
            </a:r>
            <a:r>
              <a:rPr lang="en-US" b="1" dirty="0"/>
              <a:t> </a:t>
            </a:r>
            <a:r>
              <a:rPr lang="en-US" b="1" dirty="0" err="1"/>
              <a:t>за</a:t>
            </a:r>
            <a:r>
              <a:rPr lang="en-US" b="1" dirty="0"/>
              <a:t> </a:t>
            </a:r>
            <a:r>
              <a:rPr lang="en-US" b="1" dirty="0" err="1"/>
              <a:t>лично</a:t>
            </a:r>
            <a:r>
              <a:rPr lang="en-US" b="1" dirty="0"/>
              <a:t> </a:t>
            </a:r>
            <a:r>
              <a:rPr lang="en-US" b="1" dirty="0" err="1"/>
              <a:t>кретање</a:t>
            </a:r>
            <a:r>
              <a:rPr lang="en-US" b="1" dirty="0"/>
              <a:t> и </a:t>
            </a:r>
            <a:r>
              <a:rPr lang="en-US" b="1" dirty="0" err="1"/>
              <a:t>превоз</a:t>
            </a:r>
            <a:r>
              <a:rPr lang="en-US" b="1" dirty="0"/>
              <a:t> у</a:t>
            </a:r>
            <a:r>
              <a:rPr lang="sr-Cyrl-RS" b="1" dirty="0"/>
              <a:t> </a:t>
            </a:r>
            <a:r>
              <a:rPr lang="en-US" b="1" dirty="0" err="1"/>
              <a:t>затвореном</a:t>
            </a:r>
            <a:r>
              <a:rPr lang="en-US" b="1" dirty="0"/>
              <a:t> и </a:t>
            </a:r>
            <a:r>
              <a:rPr lang="en-US" b="1" dirty="0" err="1"/>
              <a:t>на</a:t>
            </a:r>
            <a:r>
              <a:rPr lang="en-US" b="1" dirty="0"/>
              <a:t> </a:t>
            </a:r>
            <a:r>
              <a:rPr lang="en-US" b="1" dirty="0" err="1"/>
              <a:t>отвореном</a:t>
            </a:r>
            <a:r>
              <a:rPr lang="en-US" b="1" dirty="0"/>
              <a:t> </a:t>
            </a:r>
            <a:r>
              <a:rPr lang="en-US" b="1" dirty="0" err="1"/>
              <a:t>простору</a:t>
            </a:r>
            <a:endParaRPr lang="en-US" dirty="0"/>
          </a:p>
          <a:p>
            <a:r>
              <a:rPr lang="en-US" dirty="0" err="1"/>
              <a:t>Опрема</a:t>
            </a:r>
            <a:r>
              <a:rPr lang="en-US" dirty="0"/>
              <a:t>, </a:t>
            </a:r>
            <a:r>
              <a:rPr lang="en-US" dirty="0" err="1"/>
              <a:t>производи</a:t>
            </a:r>
            <a:r>
              <a:rPr lang="en-US" dirty="0"/>
              <a:t> и </a:t>
            </a:r>
            <a:r>
              <a:rPr lang="en-US" dirty="0" err="1"/>
              <a:t>технологије</a:t>
            </a:r>
            <a:r>
              <a:rPr lang="en-US" dirty="0"/>
              <a:t> </a:t>
            </a:r>
            <a:r>
              <a:rPr lang="en-US" dirty="0" err="1"/>
              <a:t>које</a:t>
            </a:r>
            <a:r>
              <a:rPr lang="en-US" dirty="0"/>
              <a:t> </a:t>
            </a:r>
            <a:r>
              <a:rPr lang="en-US" dirty="0" err="1"/>
              <a:t>користе</a:t>
            </a:r>
            <a:r>
              <a:rPr lang="en-US" dirty="0"/>
              <a:t> </a:t>
            </a:r>
            <a:r>
              <a:rPr lang="en-US" dirty="0" err="1"/>
              <a:t>људи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sr-Cyrl-RS" dirty="0"/>
              <a:t> </a:t>
            </a:r>
            <a:r>
              <a:rPr lang="en-US" dirty="0" err="1"/>
              <a:t>кретање</a:t>
            </a:r>
            <a:r>
              <a:rPr lang="en-US" dirty="0"/>
              <a:t> </a:t>
            </a:r>
            <a:r>
              <a:rPr lang="en-US" dirty="0" err="1"/>
              <a:t>унутар</a:t>
            </a:r>
            <a:r>
              <a:rPr lang="en-US" dirty="0"/>
              <a:t> и </a:t>
            </a:r>
            <a:r>
              <a:rPr lang="en-US" dirty="0" err="1"/>
              <a:t>изван</a:t>
            </a:r>
            <a:r>
              <a:rPr lang="en-US" dirty="0"/>
              <a:t> </a:t>
            </a:r>
            <a:r>
              <a:rPr lang="en-US" dirty="0" err="1"/>
              <a:t>зграда</a:t>
            </a:r>
            <a:r>
              <a:rPr lang="en-US" dirty="0"/>
              <a:t> </a:t>
            </a:r>
            <a:r>
              <a:rPr lang="en-US" dirty="0" err="1"/>
              <a:t>као</a:t>
            </a:r>
            <a:r>
              <a:rPr lang="en-US" dirty="0"/>
              <a:t> </a:t>
            </a:r>
            <a:r>
              <a:rPr lang="en-US" dirty="0" err="1"/>
              <a:t>што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моторизована</a:t>
            </a:r>
            <a:r>
              <a:rPr lang="sr-Cyrl-RS" dirty="0"/>
              <a:t> </a:t>
            </a:r>
            <a:r>
              <a:rPr lang="en-US" dirty="0"/>
              <a:t>и </a:t>
            </a:r>
            <a:r>
              <a:rPr lang="en-US" dirty="0" err="1"/>
              <a:t>немоторизована</a:t>
            </a:r>
            <a:r>
              <a:rPr lang="en-US" dirty="0"/>
              <a:t> </a:t>
            </a:r>
            <a:r>
              <a:rPr lang="en-US" dirty="0" err="1"/>
              <a:t>возила</a:t>
            </a:r>
            <a:r>
              <a:rPr lang="en-US" dirty="0"/>
              <a:t> </a:t>
            </a:r>
            <a:r>
              <a:rPr lang="en-US" dirty="0" err="1"/>
              <a:t>која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користе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превоз</a:t>
            </a:r>
            <a:r>
              <a:rPr lang="en-US" dirty="0"/>
              <a:t> </a:t>
            </a:r>
            <a:r>
              <a:rPr lang="en-US" dirty="0" err="1"/>
              <a:t>људи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sr-Cyrl-RS" dirty="0"/>
              <a:t> </a:t>
            </a:r>
            <a:r>
              <a:rPr lang="en-US" dirty="0" err="1"/>
              <a:t>земљи</a:t>
            </a:r>
            <a:r>
              <a:rPr lang="en-US" dirty="0"/>
              <a:t>, у </a:t>
            </a:r>
            <a:r>
              <a:rPr lang="en-US" dirty="0" err="1"/>
              <a:t>води</a:t>
            </a:r>
            <a:r>
              <a:rPr lang="en-US" dirty="0"/>
              <a:t> и </a:t>
            </a:r>
            <a:r>
              <a:rPr lang="en-US" dirty="0" err="1"/>
              <a:t>ваздуху</a:t>
            </a:r>
            <a:r>
              <a:rPr lang="en-US" dirty="0"/>
              <a:t> (</a:t>
            </a:r>
            <a:r>
              <a:rPr lang="en-US" dirty="0" err="1"/>
              <a:t>нпр</a:t>
            </a:r>
            <a:r>
              <a:rPr lang="en-US" dirty="0"/>
              <a:t>. </a:t>
            </a:r>
            <a:r>
              <a:rPr lang="en-US" dirty="0" err="1"/>
              <a:t>аутобуси</a:t>
            </a:r>
            <a:r>
              <a:rPr lang="en-US" dirty="0"/>
              <a:t>, </a:t>
            </a:r>
            <a:r>
              <a:rPr lang="en-US" dirty="0" err="1"/>
              <a:t>аутомобили</a:t>
            </a:r>
            <a:r>
              <a:rPr lang="en-US" dirty="0"/>
              <a:t>, </a:t>
            </a:r>
            <a:r>
              <a:rPr lang="en-US" dirty="0" err="1"/>
              <a:t>комбији</a:t>
            </a:r>
            <a:r>
              <a:rPr lang="en-US" dirty="0"/>
              <a:t>,</a:t>
            </a:r>
            <a:r>
              <a:rPr lang="sr-Cyrl-RS" dirty="0"/>
              <a:t> </a:t>
            </a:r>
            <a:r>
              <a:rPr lang="en-US" dirty="0" err="1"/>
              <a:t>друга</a:t>
            </a:r>
            <a:r>
              <a:rPr lang="en-US" dirty="0"/>
              <a:t> </a:t>
            </a:r>
            <a:r>
              <a:rPr lang="en-US" dirty="0" err="1"/>
              <a:t>моторизована</a:t>
            </a:r>
            <a:r>
              <a:rPr lang="en-US" dirty="0"/>
              <a:t> </a:t>
            </a:r>
            <a:r>
              <a:rPr lang="en-US" dirty="0" err="1"/>
              <a:t>возила</a:t>
            </a:r>
            <a:r>
              <a:rPr lang="en-US" dirty="0"/>
              <a:t> и </a:t>
            </a:r>
            <a:r>
              <a:rPr lang="en-US" dirty="0" err="1"/>
              <a:t>запрежна</a:t>
            </a:r>
            <a:r>
              <a:rPr lang="en-US" dirty="0"/>
              <a:t> </a:t>
            </a:r>
            <a:r>
              <a:rPr lang="en-US" dirty="0" err="1"/>
              <a:t>кола</a:t>
            </a:r>
            <a:r>
              <a:rPr lang="en-US" dirty="0"/>
              <a:t>), </a:t>
            </a:r>
            <a:r>
              <a:rPr lang="en-US" dirty="0" err="1"/>
              <a:t>која</a:t>
            </a:r>
            <a:r>
              <a:rPr lang="en-US" dirty="0"/>
              <a:t> </a:t>
            </a:r>
            <a:r>
              <a:rPr lang="en-US" dirty="0" err="1"/>
              <a:t>нису</a:t>
            </a:r>
            <a:r>
              <a:rPr lang="sr-Cyrl-RS" dirty="0"/>
              <a:t> </a:t>
            </a:r>
            <a:r>
              <a:rPr lang="en-US" dirty="0" err="1"/>
              <a:t>прилагођена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посебно</a:t>
            </a:r>
            <a:r>
              <a:rPr lang="en-US" dirty="0"/>
              <a:t> </a:t>
            </a:r>
            <a:r>
              <a:rPr lang="en-US" dirty="0" err="1"/>
              <a:t>дизајнирана</a:t>
            </a:r>
            <a:r>
              <a:rPr lang="en-US" dirty="0"/>
              <a:t>.</a:t>
            </a:r>
          </a:p>
          <a:p>
            <a:r>
              <a:rPr lang="en-US" b="1" dirty="0"/>
              <a:t>е1201 </a:t>
            </a:r>
            <a:r>
              <a:rPr lang="en-US" b="1" dirty="0" err="1"/>
              <a:t>Помоћни</a:t>
            </a:r>
            <a:r>
              <a:rPr lang="en-US" b="1" dirty="0"/>
              <a:t> </a:t>
            </a:r>
            <a:r>
              <a:rPr lang="en-US" b="1" dirty="0" err="1"/>
              <a:t>производи</a:t>
            </a:r>
            <a:r>
              <a:rPr lang="en-US" b="1" dirty="0"/>
              <a:t> и </a:t>
            </a:r>
            <a:r>
              <a:rPr lang="en-US" b="1" dirty="0" err="1"/>
              <a:t>технологија</a:t>
            </a:r>
            <a:r>
              <a:rPr lang="en-US" b="1" dirty="0"/>
              <a:t> </a:t>
            </a:r>
            <a:r>
              <a:rPr lang="en-US" b="1" dirty="0" err="1"/>
              <a:t>за</a:t>
            </a:r>
            <a:r>
              <a:rPr lang="en-US" b="1" dirty="0"/>
              <a:t> </a:t>
            </a:r>
            <a:r>
              <a:rPr lang="en-US" b="1" dirty="0" err="1"/>
              <a:t>лично</a:t>
            </a:r>
            <a:r>
              <a:rPr lang="en-US" b="1" dirty="0"/>
              <a:t> </a:t>
            </a:r>
            <a:r>
              <a:rPr lang="en-US" b="1" dirty="0" err="1"/>
              <a:t>кретање</a:t>
            </a:r>
            <a:r>
              <a:rPr lang="en-US" b="1" dirty="0"/>
              <a:t> и </a:t>
            </a:r>
            <a:r>
              <a:rPr lang="en-US" b="1" dirty="0" err="1"/>
              <a:t>превоз</a:t>
            </a:r>
            <a:r>
              <a:rPr lang="sr-Cyrl-RS" b="1" dirty="0"/>
              <a:t> </a:t>
            </a:r>
            <a:r>
              <a:rPr lang="en-US" b="1" dirty="0"/>
              <a:t>у </a:t>
            </a:r>
            <a:r>
              <a:rPr lang="en-US" b="1" dirty="0" err="1"/>
              <a:t>затвореном</a:t>
            </a:r>
            <a:r>
              <a:rPr lang="en-US" b="1" dirty="0"/>
              <a:t> и </a:t>
            </a:r>
            <a:r>
              <a:rPr lang="en-US" b="1" dirty="0" err="1"/>
              <a:t>на</a:t>
            </a:r>
            <a:r>
              <a:rPr lang="en-US" b="1" dirty="0"/>
              <a:t> </a:t>
            </a:r>
            <a:r>
              <a:rPr lang="en-US" b="1" dirty="0" err="1"/>
              <a:t>отвореном</a:t>
            </a:r>
            <a:r>
              <a:rPr lang="en-US" b="1" dirty="0"/>
              <a:t> </a:t>
            </a:r>
            <a:r>
              <a:rPr lang="en-US" b="1" dirty="0" err="1"/>
              <a:t>простору</a:t>
            </a:r>
            <a:endParaRPr lang="en-US" dirty="0"/>
          </a:p>
          <a:p>
            <a:r>
              <a:rPr lang="en-US" dirty="0" err="1"/>
              <a:t>Прилагођена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посебно</a:t>
            </a:r>
            <a:r>
              <a:rPr lang="en-US" dirty="0"/>
              <a:t> </a:t>
            </a:r>
            <a:r>
              <a:rPr lang="en-US" dirty="0" err="1"/>
              <a:t>дизајнирана</a:t>
            </a:r>
            <a:r>
              <a:rPr lang="en-US" dirty="0"/>
              <a:t> </a:t>
            </a:r>
            <a:r>
              <a:rPr lang="en-US" dirty="0" err="1"/>
              <a:t>опрема</a:t>
            </a:r>
            <a:r>
              <a:rPr lang="en-US" dirty="0"/>
              <a:t>, </a:t>
            </a:r>
            <a:r>
              <a:rPr lang="en-US" dirty="0" err="1"/>
              <a:t>производи</a:t>
            </a:r>
            <a:r>
              <a:rPr lang="en-US" dirty="0"/>
              <a:t> и</a:t>
            </a:r>
            <a:r>
              <a:rPr lang="sr-Cyrl-RS" dirty="0"/>
              <a:t> </a:t>
            </a:r>
            <a:r>
              <a:rPr lang="en-US" dirty="0" err="1"/>
              <a:t>технологије</a:t>
            </a:r>
            <a:r>
              <a:rPr lang="en-US" dirty="0"/>
              <a:t> </a:t>
            </a:r>
            <a:r>
              <a:rPr lang="en-US" dirty="0" err="1"/>
              <a:t>које</a:t>
            </a:r>
            <a:r>
              <a:rPr lang="en-US" dirty="0"/>
              <a:t> </a:t>
            </a:r>
            <a:r>
              <a:rPr lang="en-US" dirty="0" err="1"/>
              <a:t>користе</a:t>
            </a:r>
            <a:r>
              <a:rPr lang="en-US" dirty="0"/>
              <a:t> </a:t>
            </a:r>
            <a:r>
              <a:rPr lang="en-US" dirty="0" err="1"/>
              <a:t>људи</a:t>
            </a:r>
            <a:r>
              <a:rPr lang="en-US" dirty="0"/>
              <a:t> </a:t>
            </a:r>
            <a:r>
              <a:rPr lang="en-US" dirty="0" err="1"/>
              <a:t>приликом</a:t>
            </a:r>
            <a:r>
              <a:rPr lang="en-US" dirty="0"/>
              <a:t> </a:t>
            </a:r>
            <a:r>
              <a:rPr lang="en-US" dirty="0" err="1"/>
              <a:t>кретања</a:t>
            </a:r>
            <a:r>
              <a:rPr lang="en-US" dirty="0"/>
              <a:t> </a:t>
            </a:r>
            <a:r>
              <a:rPr lang="en-US" dirty="0" err="1"/>
              <a:t>унутар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sr-Cyrl-RS" dirty="0"/>
              <a:t> </a:t>
            </a:r>
            <a:r>
              <a:rPr lang="en-US" dirty="0" err="1"/>
              <a:t>изван</a:t>
            </a:r>
            <a:r>
              <a:rPr lang="en-US" dirty="0"/>
              <a:t> </a:t>
            </a:r>
            <a:r>
              <a:rPr lang="en-US" dirty="0" err="1"/>
              <a:t>зграда</a:t>
            </a:r>
            <a:r>
              <a:rPr lang="en-US" dirty="0"/>
              <a:t> </a:t>
            </a:r>
            <a:r>
              <a:rPr lang="en-US" dirty="0" err="1"/>
              <a:t>као</a:t>
            </a:r>
            <a:r>
              <a:rPr lang="en-US" dirty="0"/>
              <a:t> </a:t>
            </a:r>
            <a:r>
              <a:rPr lang="en-US" dirty="0" err="1"/>
              <a:t>што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ходалице</a:t>
            </a:r>
            <a:r>
              <a:rPr lang="en-US" dirty="0"/>
              <a:t>, </a:t>
            </a:r>
            <a:r>
              <a:rPr lang="en-US" dirty="0" err="1"/>
              <a:t>специјални</a:t>
            </a:r>
            <a:r>
              <a:rPr lang="en-US" dirty="0"/>
              <a:t> </a:t>
            </a:r>
            <a:r>
              <a:rPr lang="en-US" dirty="0" err="1"/>
              <a:t>аутомобили</a:t>
            </a:r>
            <a:r>
              <a:rPr lang="en-US" dirty="0"/>
              <a:t> и</a:t>
            </a:r>
            <a:r>
              <a:rPr lang="sr-Cyrl-RS" dirty="0"/>
              <a:t> </a:t>
            </a:r>
            <a:r>
              <a:rPr lang="en-US" dirty="0" err="1"/>
              <a:t>комбији</a:t>
            </a:r>
            <a:r>
              <a:rPr lang="en-US" dirty="0"/>
              <a:t>, </a:t>
            </a:r>
            <a:r>
              <a:rPr lang="en-US" dirty="0" err="1"/>
              <a:t>прилагодбе</a:t>
            </a:r>
            <a:r>
              <a:rPr lang="en-US" dirty="0"/>
              <a:t> </a:t>
            </a:r>
            <a:r>
              <a:rPr lang="en-US" dirty="0" err="1"/>
              <a:t>учињене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возилима</a:t>
            </a:r>
            <a:r>
              <a:rPr lang="en-US" dirty="0"/>
              <a:t>, </a:t>
            </a:r>
            <a:r>
              <a:rPr lang="en-US" dirty="0" err="1"/>
              <a:t>инвалидска</a:t>
            </a:r>
            <a:r>
              <a:rPr lang="en-US" dirty="0"/>
              <a:t> </a:t>
            </a:r>
            <a:r>
              <a:rPr lang="en-US" dirty="0" err="1"/>
              <a:t>колица</a:t>
            </a:r>
            <a:r>
              <a:rPr lang="en-US" dirty="0"/>
              <a:t>,</a:t>
            </a:r>
            <a:r>
              <a:rPr lang="sr-Cyrl-RS" dirty="0"/>
              <a:t> </a:t>
            </a:r>
            <a:r>
              <a:rPr lang="en-US" dirty="0" err="1"/>
              <a:t>скутери</a:t>
            </a:r>
            <a:r>
              <a:rPr lang="en-US" dirty="0"/>
              <a:t> и </a:t>
            </a:r>
            <a:r>
              <a:rPr lang="en-US" dirty="0" err="1"/>
              <a:t>справе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премијештање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14563"/>
            <a:ext cx="8640959" cy="2620962"/>
          </a:xfrm>
        </p:spPr>
        <p:txBody>
          <a:bodyPr>
            <a:normAutofit lnSpcReduction="10000"/>
          </a:bodyPr>
          <a:lstStyle/>
          <a:p>
            <a:pPr algn="ctr" defTabSz="912813" eaLnBrk="1" hangingPunct="1">
              <a:lnSpc>
                <a:spcPct val="90000"/>
              </a:lnSpc>
              <a:buFontTx/>
              <a:buNone/>
            </a:pPr>
            <a:r>
              <a:rPr lang="sr-Cyrl-CS" dirty="0"/>
              <a:t>Здравље  је стање комплетног </a:t>
            </a:r>
          </a:p>
          <a:p>
            <a:pPr algn="ctr" defTabSz="912813" eaLnBrk="1" hangingPunct="1">
              <a:lnSpc>
                <a:spcPct val="90000"/>
              </a:lnSpc>
              <a:buFontTx/>
              <a:buNone/>
            </a:pPr>
            <a:r>
              <a:rPr lang="sr-Cyrl-CS" dirty="0">
                <a:solidFill>
                  <a:srgbClr val="FF0000"/>
                </a:solidFill>
              </a:rPr>
              <a:t>физичког, менталног и социјалног благостања</a:t>
            </a:r>
            <a:r>
              <a:rPr lang="sr-Cyrl-CS" dirty="0"/>
              <a:t>,</a:t>
            </a:r>
          </a:p>
          <a:p>
            <a:pPr algn="ctr" defTabSz="912813" eaLnBrk="1" hangingPunct="1">
              <a:lnSpc>
                <a:spcPct val="90000"/>
              </a:lnSpc>
              <a:buFontTx/>
              <a:buNone/>
            </a:pPr>
            <a:r>
              <a:rPr lang="sr-Cyrl-CS" dirty="0"/>
              <a:t> а не само одсуство болести или слабости.</a:t>
            </a:r>
          </a:p>
          <a:p>
            <a:pPr algn="r" defTabSz="912813" eaLnBrk="1" hangingPunct="1">
              <a:lnSpc>
                <a:spcPct val="90000"/>
              </a:lnSpc>
              <a:buFontTx/>
              <a:buNone/>
            </a:pPr>
            <a:endParaRPr lang="sr-Cyrl-CS" dirty="0">
              <a:solidFill>
                <a:srgbClr val="3333FF"/>
              </a:solidFill>
            </a:endParaRPr>
          </a:p>
          <a:p>
            <a:pPr algn="r" defTabSz="912813" eaLnBrk="1" hangingPunct="1">
              <a:lnSpc>
                <a:spcPct val="90000"/>
              </a:lnSpc>
              <a:buFontTx/>
              <a:buNone/>
            </a:pPr>
            <a:r>
              <a:rPr lang="sr-Cyrl-CS" dirty="0">
                <a:solidFill>
                  <a:srgbClr val="3333FF"/>
                </a:solidFill>
              </a:rPr>
              <a:t>Светска здравствена организација (1946)</a:t>
            </a:r>
            <a:endParaRPr lang="sr-Cyrl-CS" sz="1600" baseline="30000" dirty="0"/>
          </a:p>
          <a:p>
            <a:pPr algn="r" defTabSz="912813" eaLnBrk="1" hangingPunct="1">
              <a:lnSpc>
                <a:spcPct val="90000"/>
              </a:lnSpc>
            </a:pPr>
            <a:endParaRPr lang="en-US" sz="1600" dirty="0"/>
          </a:p>
        </p:txBody>
      </p:sp>
      <p:sp>
        <p:nvSpPr>
          <p:cNvPr id="3076" name="Rectangle 9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defTabSz="912813" eaLnBrk="1" hangingPunct="1"/>
            <a:r>
              <a:rPr lang="sr-Cyrl-CS" dirty="0">
                <a:solidFill>
                  <a:srgbClr val="FF0000"/>
                </a:solidFill>
              </a:rPr>
              <a:t>Дефиниција здравља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Функционална евалуација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997152"/>
          </a:xfrm>
        </p:spPr>
        <p:txBody>
          <a:bodyPr>
            <a:normAutofit fontScale="92500"/>
          </a:bodyPr>
          <a:lstStyle/>
          <a:p>
            <a:r>
              <a:rPr lang="sr-Cyrl-RS" sz="2400" dirty="0"/>
              <a:t>Функционална евалуација представља сваки покушај да се процени физичко здравље, интелектуални и емоционални статус, социјални проблеми у радној средини и друштвеном окружењу.</a:t>
            </a:r>
          </a:p>
          <a:p>
            <a:r>
              <a:rPr lang="sr-Cyrl-RS" sz="2400" dirty="0"/>
              <a:t>Процена треба да је свеобухватна, једноставна, стандардизована, опште прихваћена и подобна за медицинску документацију.</a:t>
            </a:r>
          </a:p>
          <a:p>
            <a:r>
              <a:rPr lang="en-US" sz="2400" dirty="0"/>
              <a:t>19</a:t>
            </a:r>
            <a:r>
              <a:rPr lang="sr-Cyrl-RS" sz="2400" dirty="0"/>
              <a:t>80</a:t>
            </a:r>
            <a:r>
              <a:rPr lang="en-US" sz="2400" dirty="0"/>
              <a:t>. </a:t>
            </a:r>
            <a:r>
              <a:rPr lang="sr-Cyrl-RS" sz="2400" dirty="0"/>
              <a:t>године СЗО је створила</a:t>
            </a:r>
            <a:r>
              <a:rPr lang="en-US" sz="2400" dirty="0"/>
              <a:t> </a:t>
            </a:r>
            <a:r>
              <a:rPr lang="sr-Cyrl-RS" sz="2400" dirty="0"/>
              <a:t>међународну класификацију која прецизно дефинише оштећења, онеспособљености и хендикеп: </a:t>
            </a:r>
            <a:r>
              <a:rPr lang="en-US" sz="2400" dirty="0">
                <a:solidFill>
                  <a:srgbClr val="FF0000"/>
                </a:solidFill>
              </a:rPr>
              <a:t>ICIDH</a:t>
            </a:r>
            <a:r>
              <a:rPr lang="sr-Cyrl-RS" sz="2400" dirty="0"/>
              <a:t> (</a:t>
            </a:r>
            <a:r>
              <a:rPr lang="en-US" sz="2400" dirty="0"/>
              <a:t>International Classification of Impairments, Disabilities and Handicaps</a:t>
            </a:r>
            <a:r>
              <a:rPr lang="sr-Cyrl-RS" sz="2400" dirty="0"/>
              <a:t>)</a:t>
            </a:r>
            <a:endParaRPr lang="en-US" sz="2400" dirty="0"/>
          </a:p>
          <a:p>
            <a:r>
              <a:rPr lang="hr-HR" sz="2400" dirty="0"/>
              <a:t>2001. </a:t>
            </a:r>
            <a:r>
              <a:rPr lang="sr-Cyrl-RS" sz="2400" dirty="0"/>
              <a:t>године усвојена је најновија верзија под новим именом </a:t>
            </a:r>
            <a:r>
              <a:rPr lang="en-US" sz="2400" dirty="0">
                <a:solidFill>
                  <a:srgbClr val="FF0000"/>
                </a:solidFill>
              </a:rPr>
              <a:t>ICF</a:t>
            </a:r>
            <a:r>
              <a:rPr lang="en-US" sz="2400" dirty="0"/>
              <a:t> (International Classification of Functioning, Disability and Health)</a:t>
            </a:r>
            <a:r>
              <a:rPr lang="sr-Cyrl-RS" sz="2400" dirty="0"/>
              <a:t> односно </a:t>
            </a:r>
            <a:r>
              <a:rPr lang="sr-Cyrl-RS" sz="2400" dirty="0">
                <a:solidFill>
                  <a:srgbClr val="0070C0"/>
                </a:solidFill>
              </a:rPr>
              <a:t>МКФ</a:t>
            </a:r>
            <a:r>
              <a:rPr lang="sr-Cyrl-RS" sz="2400" dirty="0"/>
              <a:t> (Међународна класификација функционисања, онеспособљења и здравља)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08720"/>
          </a:xfrm>
        </p:spPr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Домени МКФ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2332856"/>
          </a:xfrm>
        </p:spPr>
        <p:txBody>
          <a:bodyPr>
            <a:normAutofit/>
          </a:bodyPr>
          <a:lstStyle/>
          <a:p>
            <a:r>
              <a:rPr lang="sr-Cyrl-RS" dirty="0"/>
              <a:t>МКФ има два дела:</a:t>
            </a:r>
          </a:p>
          <a:p>
            <a:pPr lvl="0">
              <a:buNone/>
            </a:pPr>
            <a:endParaRPr lang="sr-Cyrl-RS" dirty="0"/>
          </a:p>
          <a:p>
            <a:pPr marL="514350" lvl="0" indent="-514350">
              <a:buAutoNum type="arabicParenBoth"/>
            </a:pPr>
            <a:endParaRPr lang="sr-Cyrl-RS" dirty="0"/>
          </a:p>
          <a:p>
            <a:endParaRPr lang="en-US" dirty="0"/>
          </a:p>
        </p:txBody>
      </p:sp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844824"/>
            <a:ext cx="6696744" cy="4729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sr-Cyrl-RS" dirty="0">
                <a:solidFill>
                  <a:srgbClr val="FF0000"/>
                </a:solidFill>
              </a:rPr>
              <a:t>Дефиниције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68760"/>
            <a:ext cx="8507288" cy="5257800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en-US" sz="8000" b="1" dirty="0" err="1"/>
              <a:t>Функционисање</a:t>
            </a:r>
            <a:r>
              <a:rPr lang="en-US" sz="8000" dirty="0"/>
              <a:t> </a:t>
            </a:r>
            <a:r>
              <a:rPr lang="en-US" sz="8000" dirty="0" err="1"/>
              <a:t>је</a:t>
            </a:r>
            <a:r>
              <a:rPr lang="en-US" sz="8000" dirty="0"/>
              <a:t> </a:t>
            </a:r>
            <a:r>
              <a:rPr lang="en-US" sz="8000" dirty="0" err="1"/>
              <a:t>заједнички</a:t>
            </a:r>
            <a:r>
              <a:rPr lang="en-US" sz="8000" dirty="0"/>
              <a:t> </a:t>
            </a:r>
            <a:r>
              <a:rPr lang="en-US" sz="8000" dirty="0" err="1"/>
              <a:t>термин</a:t>
            </a:r>
            <a:r>
              <a:rPr lang="en-US" sz="8000" dirty="0"/>
              <a:t> </a:t>
            </a:r>
            <a:r>
              <a:rPr lang="en-US" sz="8000" dirty="0" err="1"/>
              <a:t>који</a:t>
            </a:r>
            <a:r>
              <a:rPr lang="en-US" sz="8000" dirty="0"/>
              <a:t> </a:t>
            </a:r>
            <a:r>
              <a:rPr lang="en-US" sz="8000" dirty="0" err="1"/>
              <a:t>обухвата</a:t>
            </a:r>
            <a:r>
              <a:rPr lang="en-US" sz="8000" dirty="0"/>
              <a:t> </a:t>
            </a:r>
            <a:r>
              <a:rPr lang="en-US" sz="8000" dirty="0" err="1"/>
              <a:t>све</a:t>
            </a:r>
            <a:r>
              <a:rPr lang="en-US" sz="8000" dirty="0"/>
              <a:t> </a:t>
            </a:r>
            <a:r>
              <a:rPr lang="en-US" sz="8000" dirty="0" err="1"/>
              <a:t>телесне</a:t>
            </a:r>
            <a:r>
              <a:rPr lang="en-US" sz="8000" dirty="0"/>
              <a:t> </a:t>
            </a:r>
            <a:r>
              <a:rPr lang="en-US" sz="8000" dirty="0" err="1"/>
              <a:t>функције</a:t>
            </a:r>
            <a:r>
              <a:rPr lang="en-US" sz="8000" dirty="0"/>
              <a:t>, </a:t>
            </a:r>
            <a:r>
              <a:rPr lang="en-US" sz="8000" dirty="0" err="1"/>
              <a:t>активности</a:t>
            </a:r>
            <a:r>
              <a:rPr lang="en-US" sz="8000" dirty="0"/>
              <a:t> и </a:t>
            </a:r>
            <a:r>
              <a:rPr lang="en-US" sz="8000" dirty="0" err="1"/>
              <a:t>учествовање</a:t>
            </a:r>
            <a:r>
              <a:rPr lang="en-US" sz="8000" dirty="0"/>
              <a:t>; </a:t>
            </a:r>
            <a:r>
              <a:rPr lang="en-US" sz="8000" dirty="0" err="1"/>
              <a:t>слично</a:t>
            </a:r>
            <a:r>
              <a:rPr lang="en-US" sz="8000" dirty="0"/>
              <a:t> </a:t>
            </a:r>
            <a:r>
              <a:rPr lang="en-US" sz="8000" dirty="0" err="1"/>
              <a:t>томе</a:t>
            </a:r>
            <a:r>
              <a:rPr lang="en-US" sz="8000" dirty="0"/>
              <a:t>, </a:t>
            </a:r>
            <a:r>
              <a:rPr lang="en-US" sz="8000" b="1" dirty="0" err="1"/>
              <a:t>oнеспособљење</a:t>
            </a:r>
            <a:r>
              <a:rPr lang="en-US" sz="8000" dirty="0"/>
              <a:t> </a:t>
            </a:r>
            <a:r>
              <a:rPr lang="en-US" sz="8000" dirty="0" err="1"/>
              <a:t>служи</a:t>
            </a:r>
            <a:r>
              <a:rPr lang="en-US" sz="8000" dirty="0"/>
              <a:t> </a:t>
            </a:r>
            <a:r>
              <a:rPr lang="en-US" sz="8000" dirty="0" err="1"/>
              <a:t>као</a:t>
            </a:r>
            <a:r>
              <a:rPr lang="en-US" sz="8000" dirty="0"/>
              <a:t> </a:t>
            </a:r>
            <a:r>
              <a:rPr lang="en-US" sz="8000" dirty="0" err="1"/>
              <a:t>заједнички</a:t>
            </a:r>
            <a:r>
              <a:rPr lang="en-US" sz="8000" dirty="0"/>
              <a:t> </a:t>
            </a:r>
            <a:r>
              <a:rPr lang="en-US" sz="8000" dirty="0" err="1"/>
              <a:t>термин</a:t>
            </a:r>
            <a:r>
              <a:rPr lang="en-US" sz="8000" dirty="0"/>
              <a:t> </a:t>
            </a:r>
            <a:r>
              <a:rPr lang="en-US" sz="8000" dirty="0" err="1"/>
              <a:t>за</a:t>
            </a:r>
            <a:r>
              <a:rPr lang="en-US" sz="8000" dirty="0"/>
              <a:t> </a:t>
            </a:r>
            <a:r>
              <a:rPr lang="en-US" sz="8000" dirty="0" err="1"/>
              <a:t>оштећења</a:t>
            </a:r>
            <a:r>
              <a:rPr lang="en-US" sz="8000" dirty="0"/>
              <a:t>, </a:t>
            </a:r>
            <a:r>
              <a:rPr lang="en-US" sz="8000" dirty="0" err="1"/>
              <a:t>ограничене</a:t>
            </a:r>
            <a:r>
              <a:rPr lang="en-US" sz="8000" dirty="0"/>
              <a:t> </a:t>
            </a:r>
            <a:r>
              <a:rPr lang="en-US" sz="8000" dirty="0" err="1"/>
              <a:t>активности</a:t>
            </a:r>
            <a:r>
              <a:rPr lang="en-US" sz="8000" dirty="0"/>
              <a:t> </a:t>
            </a:r>
            <a:r>
              <a:rPr lang="en-US" sz="8000" dirty="0" err="1"/>
              <a:t>или</a:t>
            </a:r>
            <a:r>
              <a:rPr lang="en-US" sz="8000" dirty="0"/>
              <a:t> </a:t>
            </a:r>
            <a:r>
              <a:rPr lang="en-US" sz="8000" dirty="0" err="1"/>
              <a:t>рестрикције</a:t>
            </a:r>
            <a:r>
              <a:rPr lang="en-US" sz="8000" dirty="0"/>
              <a:t> у </a:t>
            </a:r>
            <a:r>
              <a:rPr lang="en-US" sz="8000" dirty="0" err="1"/>
              <a:t>учествовању</a:t>
            </a:r>
            <a:r>
              <a:rPr lang="en-US" sz="8000" dirty="0"/>
              <a:t>. </a:t>
            </a:r>
          </a:p>
          <a:p>
            <a:endParaRPr lang="sr-Cyrl-RS" sz="8000" b="1" dirty="0"/>
          </a:p>
          <a:p>
            <a:r>
              <a:rPr lang="en-US" sz="8000" b="1" dirty="0" err="1"/>
              <a:t>Телесне</a:t>
            </a:r>
            <a:r>
              <a:rPr lang="en-US" sz="8000" b="1" dirty="0"/>
              <a:t> </a:t>
            </a:r>
            <a:r>
              <a:rPr lang="en-US" sz="8000" b="1" dirty="0" err="1"/>
              <a:t>функције</a:t>
            </a:r>
            <a:r>
              <a:rPr lang="en-US" sz="8000" b="1" dirty="0"/>
              <a:t> </a:t>
            </a:r>
            <a:r>
              <a:rPr lang="en-US" sz="8000" dirty="0" err="1"/>
              <a:t>су</a:t>
            </a:r>
            <a:r>
              <a:rPr lang="en-US" sz="8000" dirty="0"/>
              <a:t> </a:t>
            </a:r>
            <a:r>
              <a:rPr lang="sr-Cyrl-RS" sz="8000" dirty="0"/>
              <a:t>фи</a:t>
            </a:r>
            <a:r>
              <a:rPr lang="en-US" sz="8000" dirty="0" err="1"/>
              <a:t>зиолошке</a:t>
            </a:r>
            <a:r>
              <a:rPr lang="en-US" sz="8000" dirty="0"/>
              <a:t> </a:t>
            </a:r>
            <a:r>
              <a:rPr lang="en-US" sz="8000" dirty="0" err="1"/>
              <a:t>функције</a:t>
            </a:r>
            <a:r>
              <a:rPr lang="en-US" sz="8000" dirty="0"/>
              <a:t> </a:t>
            </a:r>
            <a:r>
              <a:rPr lang="en-US" sz="8000" dirty="0" err="1"/>
              <a:t>телесних</a:t>
            </a:r>
            <a:r>
              <a:rPr lang="en-US" sz="8000" dirty="0"/>
              <a:t> </a:t>
            </a:r>
            <a:r>
              <a:rPr lang="en-US" sz="8000" dirty="0" err="1"/>
              <a:t>система</a:t>
            </a:r>
            <a:r>
              <a:rPr lang="en-US" sz="8000" dirty="0"/>
              <a:t> (</a:t>
            </a:r>
            <a:r>
              <a:rPr lang="en-US" sz="8000" dirty="0" err="1"/>
              <a:t>укљу</a:t>
            </a:r>
            <a:r>
              <a:rPr lang="sr-Cyrl-RS" sz="8000" dirty="0"/>
              <a:t>ч</a:t>
            </a:r>
            <a:r>
              <a:rPr lang="en-US" sz="8000" dirty="0" err="1"/>
              <a:t>ују</a:t>
            </a:r>
            <a:r>
              <a:rPr lang="sr-Cyrl-RS" sz="8000" dirty="0"/>
              <a:t>ћ</a:t>
            </a:r>
            <a:r>
              <a:rPr lang="en-US" sz="8000" dirty="0"/>
              <a:t>и</a:t>
            </a:r>
            <a:r>
              <a:rPr lang="sr-Cyrl-RS" sz="8000" dirty="0"/>
              <a:t> </a:t>
            </a:r>
            <a:r>
              <a:rPr lang="en-US" sz="8000" dirty="0" err="1"/>
              <a:t>психолошке</a:t>
            </a:r>
            <a:r>
              <a:rPr lang="en-US" sz="8000" dirty="0"/>
              <a:t> </a:t>
            </a:r>
            <a:r>
              <a:rPr lang="en-US" sz="8000" dirty="0" err="1"/>
              <a:t>функције</a:t>
            </a:r>
            <a:r>
              <a:rPr lang="en-US" sz="8000" dirty="0"/>
              <a:t>).</a:t>
            </a:r>
          </a:p>
          <a:p>
            <a:r>
              <a:rPr lang="en-US" sz="8000" b="1" dirty="0" err="1"/>
              <a:t>Телесне</a:t>
            </a:r>
            <a:r>
              <a:rPr lang="en-US" sz="8000" b="1" dirty="0"/>
              <a:t> </a:t>
            </a:r>
            <a:r>
              <a:rPr lang="en-US" sz="8000" b="1" dirty="0" err="1"/>
              <a:t>структуре</a:t>
            </a:r>
            <a:r>
              <a:rPr lang="en-US" sz="8000" b="1" dirty="0"/>
              <a:t> </a:t>
            </a:r>
            <a:r>
              <a:rPr lang="en-US" sz="8000" dirty="0" err="1"/>
              <a:t>су</a:t>
            </a:r>
            <a:r>
              <a:rPr lang="en-US" sz="8000" dirty="0"/>
              <a:t> </a:t>
            </a:r>
            <a:r>
              <a:rPr lang="en-US" sz="8000" dirty="0" err="1"/>
              <a:t>анатомски</a:t>
            </a:r>
            <a:r>
              <a:rPr lang="en-US" sz="8000" dirty="0"/>
              <a:t> </a:t>
            </a:r>
            <a:r>
              <a:rPr lang="en-US" sz="8000" dirty="0" err="1"/>
              <a:t>делови</a:t>
            </a:r>
            <a:r>
              <a:rPr lang="en-US" sz="8000" dirty="0"/>
              <a:t> </a:t>
            </a:r>
            <a:r>
              <a:rPr lang="en-US" sz="8000" dirty="0" err="1"/>
              <a:t>тела</a:t>
            </a:r>
            <a:r>
              <a:rPr lang="en-US" sz="8000" dirty="0"/>
              <a:t> </a:t>
            </a:r>
            <a:r>
              <a:rPr lang="en-US" sz="8000" dirty="0" err="1"/>
              <a:t>као</a:t>
            </a:r>
            <a:r>
              <a:rPr lang="en-US" sz="8000" dirty="0"/>
              <a:t> </a:t>
            </a:r>
            <a:r>
              <a:rPr lang="en-US" sz="8000" dirty="0" err="1"/>
              <a:t>што</a:t>
            </a:r>
            <a:r>
              <a:rPr lang="en-US" sz="8000" dirty="0"/>
              <a:t> </a:t>
            </a:r>
            <a:r>
              <a:rPr lang="en-US" sz="8000" dirty="0" err="1"/>
              <a:t>су</a:t>
            </a:r>
            <a:r>
              <a:rPr lang="en-US" sz="8000" dirty="0"/>
              <a:t> </a:t>
            </a:r>
            <a:r>
              <a:rPr lang="en-US" sz="8000" dirty="0" err="1"/>
              <a:t>органи</a:t>
            </a:r>
            <a:r>
              <a:rPr lang="en-US" sz="8000" dirty="0"/>
              <a:t>, </a:t>
            </a:r>
            <a:r>
              <a:rPr lang="en-US" sz="8000" dirty="0" err="1"/>
              <a:t>удови</a:t>
            </a:r>
            <a:r>
              <a:rPr lang="en-US" sz="8000" dirty="0"/>
              <a:t> и</a:t>
            </a:r>
            <a:r>
              <a:rPr lang="sr-Cyrl-RS" sz="8000" dirty="0"/>
              <a:t> њ</a:t>
            </a:r>
            <a:r>
              <a:rPr lang="en-US" sz="8000" dirty="0" err="1"/>
              <a:t>ихове</a:t>
            </a:r>
            <a:r>
              <a:rPr lang="en-US" sz="8000" dirty="0"/>
              <a:t> </a:t>
            </a:r>
            <a:r>
              <a:rPr lang="en-US" sz="8000" dirty="0" err="1"/>
              <a:t>компоненте</a:t>
            </a:r>
            <a:r>
              <a:rPr lang="en-US" sz="8000" dirty="0"/>
              <a:t>.</a:t>
            </a:r>
          </a:p>
          <a:p>
            <a:r>
              <a:rPr lang="en-US" sz="8000" b="1" dirty="0" err="1"/>
              <a:t>Оште</a:t>
            </a:r>
            <a:r>
              <a:rPr lang="sr-Cyrl-RS" sz="8000" b="1" dirty="0"/>
              <a:t>ћ</a:t>
            </a:r>
            <a:r>
              <a:rPr lang="en-US" sz="8000" b="1" dirty="0" err="1"/>
              <a:t>ења</a:t>
            </a:r>
            <a:r>
              <a:rPr lang="en-US" sz="8000" b="1" dirty="0"/>
              <a:t> </a:t>
            </a:r>
            <a:r>
              <a:rPr lang="en-US" sz="8000" dirty="0" err="1"/>
              <a:t>су</a:t>
            </a:r>
            <a:r>
              <a:rPr lang="en-US" sz="8000" dirty="0"/>
              <a:t> </a:t>
            </a:r>
            <a:r>
              <a:rPr lang="en-US" sz="8000" dirty="0" err="1"/>
              <a:t>проблеми</a:t>
            </a:r>
            <a:r>
              <a:rPr lang="en-US" sz="8000" dirty="0"/>
              <a:t> у </a:t>
            </a:r>
            <a:r>
              <a:rPr lang="en-US" sz="8000" dirty="0" err="1"/>
              <a:t>телесној</a:t>
            </a:r>
            <a:r>
              <a:rPr lang="en-US" sz="8000" dirty="0"/>
              <a:t> </a:t>
            </a:r>
            <a:r>
              <a:rPr lang="en-US" sz="8000" dirty="0" err="1"/>
              <a:t>функцији</a:t>
            </a:r>
            <a:r>
              <a:rPr lang="en-US" sz="8000" dirty="0"/>
              <a:t> </a:t>
            </a:r>
            <a:r>
              <a:rPr lang="en-US" sz="8000" dirty="0" err="1"/>
              <a:t>или</a:t>
            </a:r>
            <a:r>
              <a:rPr lang="en-US" sz="8000" dirty="0"/>
              <a:t> </a:t>
            </a:r>
            <a:r>
              <a:rPr lang="en-US" sz="8000" dirty="0" err="1"/>
              <a:t>структури</a:t>
            </a:r>
            <a:r>
              <a:rPr lang="en-US" sz="8000" dirty="0"/>
              <a:t>, </a:t>
            </a:r>
            <a:r>
              <a:rPr lang="en-US" sz="8000" dirty="0" err="1"/>
              <a:t>као</a:t>
            </a:r>
            <a:r>
              <a:rPr lang="en-US" sz="8000" dirty="0"/>
              <a:t> </a:t>
            </a:r>
            <a:r>
              <a:rPr lang="en-US" sz="8000" dirty="0" err="1"/>
              <a:t>што</a:t>
            </a:r>
            <a:r>
              <a:rPr lang="en-US" sz="8000" dirty="0"/>
              <a:t> </a:t>
            </a:r>
            <a:r>
              <a:rPr lang="en-US" sz="8000" dirty="0" err="1"/>
              <a:t>су</a:t>
            </a:r>
            <a:r>
              <a:rPr lang="en-US" sz="8000" dirty="0"/>
              <a:t> </a:t>
            </a:r>
            <a:r>
              <a:rPr lang="en-US" sz="8000" dirty="0" err="1"/>
              <a:t>зна</a:t>
            </a:r>
            <a:r>
              <a:rPr lang="sr-Cyrl-RS" sz="8000" dirty="0"/>
              <a:t>ч</a:t>
            </a:r>
            <a:r>
              <a:rPr lang="en-US" sz="8000" dirty="0" err="1"/>
              <a:t>ајне</a:t>
            </a:r>
            <a:r>
              <a:rPr lang="sr-Cyrl-RS" sz="8000" dirty="0"/>
              <a:t> </a:t>
            </a:r>
            <a:r>
              <a:rPr lang="en-US" sz="8000" dirty="0" err="1"/>
              <a:t>девијације</a:t>
            </a:r>
            <a:r>
              <a:rPr lang="en-US" sz="8000" dirty="0"/>
              <a:t> </a:t>
            </a:r>
            <a:r>
              <a:rPr lang="en-US" sz="8000" dirty="0" err="1"/>
              <a:t>или</a:t>
            </a:r>
            <a:r>
              <a:rPr lang="en-US" sz="8000" dirty="0"/>
              <a:t> </a:t>
            </a:r>
            <a:r>
              <a:rPr lang="en-US" sz="8000" dirty="0" err="1"/>
              <a:t>недостаци</a:t>
            </a:r>
            <a:r>
              <a:rPr lang="en-US" sz="8000" dirty="0"/>
              <a:t> (</a:t>
            </a:r>
            <a:r>
              <a:rPr lang="en-US" sz="8000" dirty="0" err="1"/>
              <a:t>губици</a:t>
            </a:r>
            <a:r>
              <a:rPr lang="en-US" sz="8000" dirty="0"/>
              <a:t>).</a:t>
            </a:r>
          </a:p>
          <a:p>
            <a:r>
              <a:rPr lang="en-US" sz="8000" b="1" dirty="0" err="1"/>
              <a:t>Активност</a:t>
            </a:r>
            <a:r>
              <a:rPr lang="en-US" sz="8000" b="1" dirty="0"/>
              <a:t> </a:t>
            </a:r>
            <a:r>
              <a:rPr lang="en-US" sz="8000" dirty="0" err="1"/>
              <a:t>је</a:t>
            </a:r>
            <a:r>
              <a:rPr lang="en-US" sz="8000" dirty="0"/>
              <a:t> </a:t>
            </a:r>
            <a:r>
              <a:rPr lang="en-US" sz="8000" dirty="0" err="1"/>
              <a:t>извршење</a:t>
            </a:r>
            <a:r>
              <a:rPr lang="en-US" sz="8000" dirty="0"/>
              <a:t> </a:t>
            </a:r>
            <a:r>
              <a:rPr lang="en-US" sz="8000" dirty="0" err="1"/>
              <a:t>задатка</a:t>
            </a:r>
            <a:r>
              <a:rPr lang="en-US" sz="8000" dirty="0"/>
              <a:t> </a:t>
            </a:r>
            <a:r>
              <a:rPr lang="en-US" sz="8000" dirty="0" err="1"/>
              <a:t>или</a:t>
            </a:r>
            <a:r>
              <a:rPr lang="en-US" sz="8000" dirty="0"/>
              <a:t> </a:t>
            </a:r>
            <a:r>
              <a:rPr lang="en-US" sz="8000" dirty="0" err="1"/>
              <a:t>радње</a:t>
            </a:r>
            <a:r>
              <a:rPr lang="en-US" sz="8000" dirty="0"/>
              <a:t> </a:t>
            </a:r>
            <a:r>
              <a:rPr lang="en-US" sz="8000" dirty="0" err="1"/>
              <a:t>од</a:t>
            </a:r>
            <a:r>
              <a:rPr lang="en-US" sz="8000" dirty="0"/>
              <a:t> </a:t>
            </a:r>
            <a:r>
              <a:rPr lang="en-US" sz="8000" dirty="0" err="1"/>
              <a:t>стране</a:t>
            </a:r>
            <a:r>
              <a:rPr lang="en-US" sz="8000" dirty="0"/>
              <a:t> </a:t>
            </a:r>
            <a:r>
              <a:rPr lang="en-US" sz="8000" dirty="0" err="1"/>
              <a:t>појединца</a:t>
            </a:r>
            <a:r>
              <a:rPr lang="en-US" sz="8000" dirty="0"/>
              <a:t>.</a:t>
            </a:r>
          </a:p>
          <a:p>
            <a:r>
              <a:rPr lang="en-US" sz="8000" b="1" dirty="0"/>
              <a:t>У</a:t>
            </a:r>
            <a:r>
              <a:rPr lang="sr-Cyrl-RS" sz="8000" b="1" dirty="0"/>
              <a:t>ч</a:t>
            </a:r>
            <a:r>
              <a:rPr lang="en-US" sz="8000" b="1" dirty="0" err="1"/>
              <a:t>ествовање</a:t>
            </a:r>
            <a:r>
              <a:rPr lang="en-US" sz="8000" b="1" dirty="0"/>
              <a:t> </a:t>
            </a:r>
            <a:r>
              <a:rPr lang="en-US" sz="8000" dirty="0" err="1"/>
              <a:t>је</a:t>
            </a:r>
            <a:r>
              <a:rPr lang="en-US" sz="8000" dirty="0"/>
              <a:t> </a:t>
            </a:r>
            <a:r>
              <a:rPr lang="en-US" sz="8000" dirty="0" err="1"/>
              <a:t>укљу</a:t>
            </a:r>
            <a:r>
              <a:rPr lang="sr-Cyrl-RS" sz="8000" dirty="0"/>
              <a:t>ч</a:t>
            </a:r>
            <a:r>
              <a:rPr lang="en-US" sz="8000" dirty="0" err="1"/>
              <a:t>еност</a:t>
            </a:r>
            <a:r>
              <a:rPr lang="en-US" sz="8000" dirty="0"/>
              <a:t> у </a:t>
            </a:r>
            <a:r>
              <a:rPr lang="en-US" sz="8000" dirty="0" err="1"/>
              <a:t>животне</a:t>
            </a:r>
            <a:r>
              <a:rPr lang="en-US" sz="8000" dirty="0"/>
              <a:t> </a:t>
            </a:r>
            <a:r>
              <a:rPr lang="en-US" sz="8000" dirty="0" err="1"/>
              <a:t>ситуације</a:t>
            </a:r>
            <a:r>
              <a:rPr lang="en-US" sz="8000" dirty="0"/>
              <a:t>.</a:t>
            </a:r>
          </a:p>
          <a:p>
            <a:r>
              <a:rPr lang="en-US" sz="8000" b="1" dirty="0" err="1"/>
              <a:t>Ограни</a:t>
            </a:r>
            <a:r>
              <a:rPr lang="sr-Cyrl-RS" sz="8000" b="1" dirty="0"/>
              <a:t>ч</a:t>
            </a:r>
            <a:r>
              <a:rPr lang="en-US" sz="8000" b="1" dirty="0" err="1"/>
              <a:t>ења</a:t>
            </a:r>
            <a:r>
              <a:rPr lang="en-US" sz="8000" b="1" dirty="0"/>
              <a:t> </a:t>
            </a:r>
            <a:r>
              <a:rPr lang="en-US" sz="8000" b="1" dirty="0" err="1"/>
              <a:t>активности</a:t>
            </a:r>
            <a:r>
              <a:rPr lang="en-US" sz="8000" b="1" dirty="0"/>
              <a:t> </a:t>
            </a:r>
            <a:r>
              <a:rPr lang="en-US" sz="8000" dirty="0" err="1"/>
              <a:t>су</a:t>
            </a:r>
            <a:r>
              <a:rPr lang="en-US" sz="8000" dirty="0"/>
              <a:t> </a:t>
            </a:r>
            <a:r>
              <a:rPr lang="en-US" sz="8000" dirty="0" err="1"/>
              <a:t>потешко</a:t>
            </a:r>
            <a:r>
              <a:rPr lang="sr-Cyrl-RS" sz="8000" dirty="0"/>
              <a:t>ћ</a:t>
            </a:r>
            <a:r>
              <a:rPr lang="en-US" sz="8000" dirty="0"/>
              <a:t>е </a:t>
            </a:r>
            <a:r>
              <a:rPr lang="en-US" sz="8000" dirty="0" err="1"/>
              <a:t>са</a:t>
            </a:r>
            <a:r>
              <a:rPr lang="en-US" sz="8000" dirty="0"/>
              <a:t> </a:t>
            </a:r>
            <a:r>
              <a:rPr lang="en-US" sz="8000" dirty="0" err="1"/>
              <a:t>којима</a:t>
            </a:r>
            <a:r>
              <a:rPr lang="en-US" sz="8000" dirty="0"/>
              <a:t> </a:t>
            </a:r>
            <a:r>
              <a:rPr lang="en-US" sz="8000" dirty="0" err="1"/>
              <a:t>се</a:t>
            </a:r>
            <a:r>
              <a:rPr lang="en-US" sz="8000" dirty="0"/>
              <a:t> </a:t>
            </a:r>
            <a:r>
              <a:rPr lang="en-US" sz="8000" dirty="0" err="1"/>
              <a:t>појединац</a:t>
            </a:r>
            <a:r>
              <a:rPr lang="en-US" sz="8000" dirty="0"/>
              <a:t> </a:t>
            </a:r>
            <a:r>
              <a:rPr lang="en-US" sz="8000" dirty="0" err="1"/>
              <a:t>може</a:t>
            </a:r>
            <a:endParaRPr lang="en-US" sz="8000" dirty="0"/>
          </a:p>
          <a:p>
            <a:r>
              <a:rPr lang="en-US" sz="8000" dirty="0" err="1"/>
              <a:t>сусрести</a:t>
            </a:r>
            <a:r>
              <a:rPr lang="en-US" sz="8000" dirty="0"/>
              <a:t> </a:t>
            </a:r>
            <a:r>
              <a:rPr lang="en-US" sz="8000" dirty="0" err="1"/>
              <a:t>током</a:t>
            </a:r>
            <a:r>
              <a:rPr lang="en-US" sz="8000" dirty="0"/>
              <a:t> </a:t>
            </a:r>
            <a:r>
              <a:rPr lang="sr-Cyrl-RS" sz="8000" dirty="0"/>
              <a:t>с</a:t>
            </a:r>
            <a:r>
              <a:rPr lang="en-US" sz="8000" dirty="0" err="1"/>
              <a:t>прово</a:t>
            </a:r>
            <a:r>
              <a:rPr lang="sr-Cyrl-RS" sz="8000" dirty="0"/>
              <a:t>ђ</a:t>
            </a:r>
            <a:r>
              <a:rPr lang="en-US" sz="8000" dirty="0" err="1"/>
              <a:t>ења</a:t>
            </a:r>
            <a:r>
              <a:rPr lang="en-US" sz="8000" dirty="0"/>
              <a:t> </a:t>
            </a:r>
            <a:r>
              <a:rPr lang="en-US" sz="8000" dirty="0" err="1"/>
              <a:t>активности</a:t>
            </a:r>
            <a:r>
              <a:rPr lang="en-US" sz="8000" dirty="0"/>
              <a:t>.</a:t>
            </a:r>
          </a:p>
          <a:p>
            <a:r>
              <a:rPr lang="en-US" sz="8000" b="1" dirty="0" err="1"/>
              <a:t>Рестрикције</a:t>
            </a:r>
            <a:r>
              <a:rPr lang="en-US" sz="8000" b="1" dirty="0"/>
              <a:t> у </a:t>
            </a:r>
            <a:r>
              <a:rPr lang="en-US" sz="8000" b="1" dirty="0" err="1"/>
              <a:t>у</a:t>
            </a:r>
            <a:r>
              <a:rPr lang="sr-Cyrl-RS" sz="8000" b="1" dirty="0"/>
              <a:t>ч</a:t>
            </a:r>
            <a:r>
              <a:rPr lang="en-US" sz="8000" b="1" dirty="0" err="1"/>
              <a:t>ествовању</a:t>
            </a:r>
            <a:r>
              <a:rPr lang="en-US" sz="8000" b="1" dirty="0"/>
              <a:t> </a:t>
            </a:r>
            <a:r>
              <a:rPr lang="en-US" sz="8000" dirty="0" err="1"/>
              <a:t>су</a:t>
            </a:r>
            <a:r>
              <a:rPr lang="en-US" sz="8000" dirty="0"/>
              <a:t> </a:t>
            </a:r>
            <a:r>
              <a:rPr lang="en-US" sz="8000" dirty="0" err="1"/>
              <a:t>проблеми</a:t>
            </a:r>
            <a:r>
              <a:rPr lang="en-US" sz="8000" dirty="0"/>
              <a:t> </a:t>
            </a:r>
            <a:r>
              <a:rPr lang="en-US" sz="8000" dirty="0" err="1"/>
              <a:t>са</a:t>
            </a:r>
            <a:r>
              <a:rPr lang="en-US" sz="8000" dirty="0"/>
              <a:t> </a:t>
            </a:r>
            <a:r>
              <a:rPr lang="en-US" sz="8000" dirty="0" err="1"/>
              <a:t>којима</a:t>
            </a:r>
            <a:r>
              <a:rPr lang="en-US" sz="8000" dirty="0"/>
              <a:t> </a:t>
            </a:r>
            <a:r>
              <a:rPr lang="en-US" sz="8000" dirty="0" err="1"/>
              <a:t>се</a:t>
            </a:r>
            <a:r>
              <a:rPr lang="en-US" sz="8000" dirty="0"/>
              <a:t> </a:t>
            </a:r>
            <a:r>
              <a:rPr lang="en-US" sz="8000" dirty="0" err="1"/>
              <a:t>појединац</a:t>
            </a:r>
            <a:r>
              <a:rPr lang="en-US" sz="8000" dirty="0"/>
              <a:t> </a:t>
            </a:r>
            <a:r>
              <a:rPr lang="en-US" sz="8000" dirty="0" err="1"/>
              <a:t>може</a:t>
            </a:r>
            <a:endParaRPr lang="en-US" sz="8000" dirty="0"/>
          </a:p>
          <a:p>
            <a:r>
              <a:rPr lang="en-US" sz="8000" dirty="0" err="1"/>
              <a:t>сусрести</a:t>
            </a:r>
            <a:r>
              <a:rPr lang="en-US" sz="8000" dirty="0"/>
              <a:t> </a:t>
            </a:r>
            <a:r>
              <a:rPr lang="en-US" sz="8000" dirty="0" err="1"/>
              <a:t>током</a:t>
            </a:r>
            <a:r>
              <a:rPr lang="en-US" sz="8000" dirty="0"/>
              <a:t> </a:t>
            </a:r>
            <a:r>
              <a:rPr lang="en-US" sz="8000" dirty="0" err="1"/>
              <a:t>укљу</a:t>
            </a:r>
            <a:r>
              <a:rPr lang="sr-Cyrl-RS" sz="8000" dirty="0"/>
              <a:t>ч</a:t>
            </a:r>
            <a:r>
              <a:rPr lang="en-US" sz="8000" dirty="0" err="1"/>
              <a:t>ивања</a:t>
            </a:r>
            <a:r>
              <a:rPr lang="en-US" sz="8000" dirty="0"/>
              <a:t> у </a:t>
            </a:r>
            <a:r>
              <a:rPr lang="en-US" sz="8000" dirty="0" err="1"/>
              <a:t>животне</a:t>
            </a:r>
            <a:r>
              <a:rPr lang="en-US" sz="8000" dirty="0"/>
              <a:t> </a:t>
            </a:r>
            <a:r>
              <a:rPr lang="en-US" sz="8000" dirty="0" err="1"/>
              <a:t>ситуације</a:t>
            </a:r>
            <a:r>
              <a:rPr lang="en-US" sz="8000" dirty="0"/>
              <a:t>.</a:t>
            </a:r>
          </a:p>
          <a:p>
            <a:r>
              <a:rPr lang="en-US" sz="8000" b="1" dirty="0" err="1"/>
              <a:t>Фактори</a:t>
            </a:r>
            <a:r>
              <a:rPr lang="en-US" sz="8000" b="1" dirty="0"/>
              <a:t> </a:t>
            </a:r>
            <a:r>
              <a:rPr lang="en-US" sz="8000" b="1" dirty="0" err="1"/>
              <a:t>окружења</a:t>
            </a:r>
            <a:r>
              <a:rPr lang="en-US" sz="8000" b="1" dirty="0"/>
              <a:t> </a:t>
            </a:r>
            <a:r>
              <a:rPr lang="sr-Cyrl-RS" sz="8000" dirty="0"/>
              <a:t>ч</a:t>
            </a:r>
            <a:r>
              <a:rPr lang="en-US" sz="8000" dirty="0" err="1"/>
              <a:t>ине</a:t>
            </a:r>
            <a:r>
              <a:rPr lang="en-US" sz="8000" dirty="0"/>
              <a:t> </a:t>
            </a:r>
            <a:r>
              <a:rPr lang="sr-Cyrl-RS" sz="8000" dirty="0"/>
              <a:t>фи</a:t>
            </a:r>
            <a:r>
              <a:rPr lang="en-US" sz="8000" dirty="0" err="1"/>
              <a:t>зи</a:t>
            </a:r>
            <a:r>
              <a:rPr lang="sr-Cyrl-RS" sz="8000" dirty="0"/>
              <a:t>ч</a:t>
            </a:r>
            <a:r>
              <a:rPr lang="en-US" sz="8000" dirty="0" err="1"/>
              <a:t>ка</a:t>
            </a:r>
            <a:r>
              <a:rPr lang="en-US" sz="8000" dirty="0"/>
              <a:t>, </a:t>
            </a:r>
            <a:r>
              <a:rPr lang="en-US" sz="8000" dirty="0" err="1"/>
              <a:t>социјална</a:t>
            </a:r>
            <a:r>
              <a:rPr lang="en-US" sz="8000" dirty="0"/>
              <a:t> и </a:t>
            </a:r>
            <a:r>
              <a:rPr lang="en-US" sz="8000" dirty="0" err="1"/>
              <a:t>окружења</a:t>
            </a:r>
            <a:r>
              <a:rPr lang="en-US" sz="8000" dirty="0"/>
              <a:t> </a:t>
            </a:r>
            <a:r>
              <a:rPr lang="en-US" sz="8000" dirty="0" err="1"/>
              <a:t>ставова</a:t>
            </a:r>
            <a:r>
              <a:rPr lang="en-US" sz="8000" dirty="0"/>
              <a:t> у </a:t>
            </a:r>
            <a:r>
              <a:rPr lang="en-US" sz="8000" dirty="0" err="1"/>
              <a:t>којима</a:t>
            </a:r>
            <a:r>
              <a:rPr lang="sr-Cyrl-RS" sz="8000" dirty="0"/>
              <a:t> </a:t>
            </a:r>
            <a:r>
              <a:rPr lang="en-US" sz="8000" dirty="0" err="1"/>
              <a:t>људи</a:t>
            </a:r>
            <a:r>
              <a:rPr lang="en-US" sz="8000" dirty="0"/>
              <a:t> </a:t>
            </a:r>
            <a:r>
              <a:rPr lang="en-US" sz="8000" dirty="0" err="1"/>
              <a:t>живе</a:t>
            </a:r>
            <a:r>
              <a:rPr lang="en-US" sz="8000" dirty="0"/>
              <a:t> и </a:t>
            </a:r>
            <a:r>
              <a:rPr lang="en-US" sz="8000" dirty="0" err="1"/>
              <a:t>воде</a:t>
            </a:r>
            <a:r>
              <a:rPr lang="en-US" sz="8000" dirty="0"/>
              <a:t> </a:t>
            </a:r>
            <a:r>
              <a:rPr lang="en-US" sz="8000" dirty="0" err="1"/>
              <a:t>своје</a:t>
            </a:r>
            <a:r>
              <a:rPr lang="en-US" sz="8000" dirty="0"/>
              <a:t> </a:t>
            </a:r>
            <a:r>
              <a:rPr lang="en-US" sz="8000" dirty="0" err="1"/>
              <a:t>животе</a:t>
            </a:r>
            <a:r>
              <a:rPr lang="en-US" sz="8000" dirty="0"/>
              <a:t>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51520" y="692696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dirty="0">
                <a:solidFill>
                  <a:srgbClr val="0070C0"/>
                </a:solidFill>
              </a:rPr>
              <a:t>МКФ</a:t>
            </a:r>
            <a:r>
              <a:rPr lang="sr-Cyrl-RS" dirty="0"/>
              <a:t> (Међународна класификација функционисања, онеспособљења и здравља)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>
                <a:solidFill>
                  <a:srgbClr val="FF0000"/>
                </a:solidFill>
              </a:rPr>
              <a:t>Класификација</a:t>
            </a:r>
            <a:endParaRPr lang="hr-HR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hr-HR" dirty="0"/>
              <a:t>Класификација користи алфанумерички с</a:t>
            </a:r>
            <a:r>
              <a:rPr lang="en-US" dirty="0" err="1"/>
              <a:t>истем</a:t>
            </a:r>
            <a:r>
              <a:rPr lang="en-US" dirty="0"/>
              <a:t> </a:t>
            </a:r>
            <a:r>
              <a:rPr lang="hr-HR" dirty="0"/>
              <a:t>означавања ентитета</a:t>
            </a:r>
            <a:endParaRPr lang="en-US" dirty="0"/>
          </a:p>
          <a:p>
            <a:pPr lvl="1"/>
            <a:r>
              <a:rPr lang="hr-HR" dirty="0"/>
              <a:t>Прво се наводи једно од с</a:t>
            </a:r>
            <a:r>
              <a:rPr lang="sr-Cyrl-RS" dirty="0"/>
              <a:t>л</a:t>
            </a:r>
            <a:r>
              <a:rPr lang="hr-HR" dirty="0"/>
              <a:t>едећих слова</a:t>
            </a:r>
            <a:r>
              <a:rPr lang="sr-Cyrl-RS" dirty="0"/>
              <a:t>:</a:t>
            </a:r>
            <a:endParaRPr lang="en-US" dirty="0"/>
          </a:p>
          <a:p>
            <a:pPr lvl="2"/>
            <a:r>
              <a:rPr lang="sr-Cyrl-RS" dirty="0"/>
              <a:t>б</a:t>
            </a:r>
            <a:r>
              <a:rPr lang="hr-HR" i="1" dirty="0"/>
              <a:t> </a:t>
            </a:r>
            <a:r>
              <a:rPr lang="hr-HR" dirty="0"/>
              <a:t>– означава телесне функције</a:t>
            </a:r>
            <a:endParaRPr lang="en-US" dirty="0"/>
          </a:p>
          <a:p>
            <a:pPr lvl="2"/>
            <a:r>
              <a:rPr lang="sr-Cyrl-RS" dirty="0"/>
              <a:t>с</a:t>
            </a:r>
            <a:r>
              <a:rPr lang="hr-HR" dirty="0"/>
              <a:t> </a:t>
            </a:r>
            <a:r>
              <a:rPr lang="hr-HR" i="1" dirty="0"/>
              <a:t>– </a:t>
            </a:r>
            <a:r>
              <a:rPr lang="hr-HR" dirty="0"/>
              <a:t>означава телесне структуре</a:t>
            </a:r>
            <a:endParaRPr lang="en-US" dirty="0"/>
          </a:p>
          <a:p>
            <a:pPr lvl="2"/>
            <a:r>
              <a:rPr lang="sr-Cyrl-RS" dirty="0"/>
              <a:t>д</a:t>
            </a:r>
            <a:r>
              <a:rPr lang="hr-HR" i="1" dirty="0"/>
              <a:t> – </a:t>
            </a:r>
            <a:r>
              <a:rPr lang="hr-HR" dirty="0"/>
              <a:t>означава активности и </a:t>
            </a:r>
            <a:r>
              <a:rPr lang="sr-Cyrl-RS" dirty="0"/>
              <a:t>учествовање</a:t>
            </a:r>
            <a:endParaRPr lang="en-US" dirty="0"/>
          </a:p>
          <a:p>
            <a:pPr lvl="2"/>
            <a:r>
              <a:rPr lang="sr-Cyrl-RS" dirty="0"/>
              <a:t>е </a:t>
            </a:r>
            <a:r>
              <a:rPr lang="hr-HR" i="1" dirty="0"/>
              <a:t>– </a:t>
            </a:r>
            <a:r>
              <a:rPr lang="hr-HR" dirty="0"/>
              <a:t> означава </a:t>
            </a:r>
            <a:r>
              <a:rPr lang="sr-Cyrl-RS" dirty="0"/>
              <a:t>факторе окружења</a:t>
            </a:r>
            <a:endParaRPr lang="en-US" dirty="0"/>
          </a:p>
          <a:p>
            <a:pPr lvl="1"/>
            <a:r>
              <a:rPr lang="hr-HR" dirty="0"/>
              <a:t>Након једног од ових слова следи нумерички код у децималном облику који се састоји од</a:t>
            </a:r>
            <a:r>
              <a:rPr lang="sr-Cyrl-RS" dirty="0"/>
              <a:t>:</a:t>
            </a:r>
          </a:p>
          <a:p>
            <a:pPr marL="1169988" lvl="1">
              <a:buFont typeface="Arial" pitchFamily="34" charset="0"/>
              <a:buChar char="•"/>
            </a:pPr>
            <a:r>
              <a:rPr lang="hr-HR" sz="2400" dirty="0"/>
              <a:t>редног броја поглавља (једна </a:t>
            </a:r>
            <a:r>
              <a:rPr lang="sr-Cyrl-RS" sz="2400" dirty="0"/>
              <a:t>цифра</a:t>
            </a:r>
            <a:r>
              <a:rPr lang="hr-HR" sz="2400" dirty="0"/>
              <a:t>) </a:t>
            </a:r>
            <a:endParaRPr lang="sr-Cyrl-RS" sz="2400" dirty="0"/>
          </a:p>
          <a:p>
            <a:pPr marL="1169988" lvl="1">
              <a:buFont typeface="Arial" pitchFamily="34" charset="0"/>
              <a:buChar char="•"/>
            </a:pPr>
            <a:r>
              <a:rPr lang="hr-HR" sz="2400" dirty="0"/>
              <a:t>ознаке поремећаја (две </a:t>
            </a:r>
            <a:r>
              <a:rPr lang="sr-Cyrl-RS" sz="2400" dirty="0"/>
              <a:t>цифре</a:t>
            </a:r>
            <a:r>
              <a:rPr lang="hr-HR" sz="2400" dirty="0"/>
              <a:t>) </a:t>
            </a:r>
            <a:endParaRPr lang="en-US" sz="2400" dirty="0"/>
          </a:p>
          <a:p>
            <a:pPr marL="1169988" lvl="1">
              <a:buFont typeface="Arial" pitchFamily="34" charset="0"/>
              <a:buChar char="•"/>
            </a:pPr>
            <a:r>
              <a:rPr lang="sr-Cyrl-RS" sz="2400" dirty="0"/>
              <a:t>н</a:t>
            </a:r>
            <a:r>
              <a:rPr lang="hr-HR" sz="2400" dirty="0"/>
              <a:t>акон децималне т</a:t>
            </a:r>
            <a:r>
              <a:rPr lang="sr-Cyrl-RS" sz="2400" dirty="0"/>
              <a:t>а</a:t>
            </a:r>
            <a:r>
              <a:rPr lang="hr-HR" sz="2400" dirty="0"/>
              <a:t>чке долазе одреднице</a:t>
            </a:r>
            <a:r>
              <a:rPr lang="sr-Cyrl-RS" sz="2400" dirty="0"/>
              <a:t> - квалификатори</a:t>
            </a:r>
            <a:r>
              <a:rPr lang="hr-HR" sz="2400" dirty="0"/>
              <a:t> </a:t>
            </a:r>
            <a:r>
              <a:rPr lang="sr-Cyrl-RS" sz="2400" dirty="0"/>
              <a:t>које се односе на</a:t>
            </a:r>
            <a:r>
              <a:rPr lang="en-US" sz="2400" dirty="0"/>
              <a:t> </a:t>
            </a:r>
            <a:r>
              <a:rPr lang="sr-Cyrl-RS" sz="2400" dirty="0"/>
              <a:t>магнитуду нивоа здравља односно озбиљност проблема: први квалификатор одређује величину оштећења, други природу оштећења, а трећи место оштећења</a:t>
            </a:r>
            <a:endParaRPr lang="en-US" sz="2400" dirty="0"/>
          </a:p>
          <a:p>
            <a:pPr marL="1169988" lvl="1">
              <a:buFont typeface="Arial" pitchFamily="34" charset="0"/>
              <a:buChar char="•"/>
            </a:pPr>
            <a:endParaRPr lang="en-US" sz="2400" dirty="0"/>
          </a:p>
          <a:p>
            <a:pPr marL="868680" lvl="1" indent="-283464" eaLnBrk="1" fontAlgn="auto" hangingPunct="1">
              <a:spcAft>
                <a:spcPts val="0"/>
              </a:spcAft>
              <a:buFont typeface="Wingdings 2"/>
              <a:buChar char=""/>
              <a:defRPr/>
            </a:pPr>
            <a:endParaRPr lang="hr-HR" dirty="0"/>
          </a:p>
        </p:txBody>
      </p:sp>
      <p:sp>
        <p:nvSpPr>
          <p:cNvPr id="4" name="Rectangle 3"/>
          <p:cNvSpPr/>
          <p:nvPr/>
        </p:nvSpPr>
        <p:spPr>
          <a:xfrm>
            <a:off x="0" y="1052736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hr-HR" i="1" dirty="0"/>
              <a:t>с730.32 – </a:t>
            </a:r>
            <a:r>
              <a:rPr lang="hr-HR" dirty="0"/>
              <a:t>тешко оштећење горњег екстремитета уз дел</a:t>
            </a:r>
            <a:r>
              <a:rPr lang="sr-Cyrl-RS" dirty="0"/>
              <a:t>и</a:t>
            </a:r>
            <a:r>
              <a:rPr lang="hr-HR" dirty="0"/>
              <a:t>мичан недостатак структуре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Први квалификатор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2800" dirty="0"/>
              <a:t> </a:t>
            </a:r>
          </a:p>
          <a:p>
            <a:r>
              <a:rPr lang="en-US" sz="2800" dirty="0"/>
              <a:t>xxx.0 БЕЗ </a:t>
            </a:r>
            <a:r>
              <a:rPr lang="en-US" sz="2800" dirty="0" err="1"/>
              <a:t>проблема</a:t>
            </a:r>
            <a:r>
              <a:rPr lang="en-US" sz="2800" dirty="0"/>
              <a:t> (</a:t>
            </a:r>
            <a:r>
              <a:rPr lang="en-US" sz="2800" dirty="0" err="1"/>
              <a:t>никакав</a:t>
            </a:r>
            <a:r>
              <a:rPr lang="en-US" sz="2800" dirty="0"/>
              <a:t>, </a:t>
            </a:r>
            <a:r>
              <a:rPr lang="en-US" sz="2800" dirty="0" err="1"/>
              <a:t>одсутан</a:t>
            </a:r>
            <a:r>
              <a:rPr lang="en-US" sz="2800" dirty="0"/>
              <a:t>, </a:t>
            </a:r>
            <a:r>
              <a:rPr lang="en-US" sz="2800" dirty="0" err="1"/>
              <a:t>занемарив</a:t>
            </a:r>
            <a:r>
              <a:rPr lang="en-US" sz="2800" dirty="0"/>
              <a:t>) 0-4%</a:t>
            </a:r>
          </a:p>
          <a:p>
            <a:r>
              <a:rPr lang="en-US" sz="2800" dirty="0"/>
              <a:t>xxx.1 БЛАГИ </a:t>
            </a:r>
            <a:r>
              <a:rPr lang="en-US" sz="2800" dirty="0" err="1"/>
              <a:t>проблем</a:t>
            </a:r>
            <a:r>
              <a:rPr lang="en-US" sz="2800" dirty="0"/>
              <a:t> (</a:t>
            </a:r>
            <a:r>
              <a:rPr lang="en-US" sz="2800" dirty="0" err="1"/>
              <a:t>благ</a:t>
            </a:r>
            <a:r>
              <a:rPr lang="en-US" sz="2800" dirty="0"/>
              <a:t>, </a:t>
            </a:r>
            <a:r>
              <a:rPr lang="en-US" sz="2800" dirty="0" err="1"/>
              <a:t>слаб</a:t>
            </a:r>
            <a:r>
              <a:rPr lang="en-US" sz="2800" dirty="0"/>
              <a:t>) 5-24%</a:t>
            </a:r>
          </a:p>
          <a:p>
            <a:r>
              <a:rPr lang="en-US" sz="2800" dirty="0"/>
              <a:t>xxx.2 УМЕРЕН </a:t>
            </a:r>
            <a:r>
              <a:rPr lang="en-US" sz="2800" dirty="0" err="1"/>
              <a:t>проблем</a:t>
            </a:r>
            <a:r>
              <a:rPr lang="en-US" sz="2800" dirty="0"/>
              <a:t> (</a:t>
            </a:r>
            <a:r>
              <a:rPr lang="en-US" sz="2800" dirty="0" err="1"/>
              <a:t>средњи,поприличан</a:t>
            </a:r>
            <a:r>
              <a:rPr lang="en-US" sz="2800" dirty="0"/>
              <a:t>) 25-49%</a:t>
            </a:r>
          </a:p>
          <a:p>
            <a:r>
              <a:rPr lang="en-US" sz="2800" dirty="0"/>
              <a:t>xxx.3 ТЕШКИ </a:t>
            </a:r>
            <a:r>
              <a:rPr lang="en-US" sz="2800" dirty="0" err="1"/>
              <a:t>проблем</a:t>
            </a:r>
            <a:r>
              <a:rPr lang="en-US" sz="2800" dirty="0"/>
              <a:t> (</a:t>
            </a:r>
            <a:r>
              <a:rPr lang="en-US" sz="2800" dirty="0" err="1"/>
              <a:t>велик</a:t>
            </a:r>
            <a:r>
              <a:rPr lang="sr-Cyrl-RS" sz="2800" dirty="0"/>
              <a:t>и</a:t>
            </a:r>
            <a:r>
              <a:rPr lang="en-US" sz="2800" dirty="0"/>
              <a:t>,</a:t>
            </a:r>
            <a:r>
              <a:rPr lang="en-US" sz="2800" dirty="0" err="1"/>
              <a:t>екстреман</a:t>
            </a:r>
            <a:r>
              <a:rPr lang="en-US" sz="2800" dirty="0"/>
              <a:t>) 50-95%</a:t>
            </a:r>
          </a:p>
          <a:p>
            <a:r>
              <a:rPr lang="en-US" sz="2800" dirty="0"/>
              <a:t>xxx.4 КОМПЛЕТАН </a:t>
            </a:r>
            <a:r>
              <a:rPr lang="en-US" sz="2800" dirty="0" err="1"/>
              <a:t>проблем</a:t>
            </a:r>
            <a:r>
              <a:rPr lang="en-US" sz="2800" dirty="0"/>
              <a:t> (</a:t>
            </a:r>
            <a:r>
              <a:rPr lang="en-US" sz="2800" dirty="0" err="1"/>
              <a:t>тотални</a:t>
            </a:r>
            <a:r>
              <a:rPr lang="en-US" sz="2800" dirty="0"/>
              <a:t>) 96-100%</a:t>
            </a:r>
            <a:endParaRPr lang="sr-Cyrl-RS" sz="2800" dirty="0"/>
          </a:p>
          <a:p>
            <a:endParaRPr lang="en-US" sz="2800" dirty="0"/>
          </a:p>
          <a:p>
            <a:r>
              <a:rPr lang="en-US" sz="2800" dirty="0"/>
              <a:t>xxx.8 </a:t>
            </a:r>
            <a:r>
              <a:rPr lang="en-US" sz="2800" dirty="0" err="1"/>
              <a:t>неспецифицирано</a:t>
            </a:r>
            <a:endParaRPr lang="en-US" sz="2800" dirty="0"/>
          </a:p>
          <a:p>
            <a:r>
              <a:rPr lang="en-US" sz="2800" dirty="0"/>
              <a:t>xxx.9 </a:t>
            </a:r>
            <a:r>
              <a:rPr lang="en-US" sz="2800" dirty="0" err="1"/>
              <a:t>није</a:t>
            </a:r>
            <a:r>
              <a:rPr lang="en-US" sz="2800" dirty="0"/>
              <a:t> </a:t>
            </a:r>
            <a:r>
              <a:rPr lang="en-US" sz="2800" dirty="0" err="1"/>
              <a:t>примењиво</a:t>
            </a:r>
            <a:endParaRPr lang="en-US" sz="2800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9552" y="1484784"/>
            <a:ext cx="33174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sz="2800" dirty="0"/>
              <a:t>Величина оштећења</a:t>
            </a:r>
            <a:endParaRPr lang="en-US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Остали квалификатори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622353"/>
            <a:ext cx="7186481" cy="4235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268760"/>
            <a:ext cx="461962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sr-Cyrl-RS" dirty="0">
                <a:solidFill>
                  <a:srgbClr val="FF0000"/>
                </a:solidFill>
              </a:rPr>
              <a:t>с – телесне структуре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i="1" dirty="0" err="1">
                <a:solidFill>
                  <a:srgbClr val="00B050"/>
                </a:solidFill>
              </a:rPr>
              <a:t>Поглавље</a:t>
            </a:r>
            <a:r>
              <a:rPr lang="en-US" i="1" dirty="0">
                <a:solidFill>
                  <a:srgbClr val="00B050"/>
                </a:solidFill>
              </a:rPr>
              <a:t> 1 </a:t>
            </a:r>
            <a:r>
              <a:rPr lang="en-US" dirty="0" err="1"/>
              <a:t>Структуре</a:t>
            </a:r>
            <a:r>
              <a:rPr lang="en-US" dirty="0"/>
              <a:t> </a:t>
            </a:r>
            <a:r>
              <a:rPr lang="en-US" dirty="0" err="1"/>
              <a:t>нервног</a:t>
            </a:r>
            <a:r>
              <a:rPr lang="en-US" dirty="0"/>
              <a:t> </a:t>
            </a:r>
            <a:r>
              <a:rPr lang="en-US" dirty="0" err="1"/>
              <a:t>система</a:t>
            </a:r>
            <a:endParaRPr lang="en-US" dirty="0"/>
          </a:p>
          <a:p>
            <a:r>
              <a:rPr lang="en-US" i="1" dirty="0" err="1">
                <a:solidFill>
                  <a:srgbClr val="00B050"/>
                </a:solidFill>
              </a:rPr>
              <a:t>Поглавље</a:t>
            </a:r>
            <a:r>
              <a:rPr lang="en-US" i="1" dirty="0">
                <a:solidFill>
                  <a:srgbClr val="00B050"/>
                </a:solidFill>
              </a:rPr>
              <a:t> 2 </a:t>
            </a:r>
            <a:r>
              <a:rPr lang="en-US" dirty="0" err="1"/>
              <a:t>Око</a:t>
            </a:r>
            <a:r>
              <a:rPr lang="en-US" dirty="0"/>
              <a:t>, </a:t>
            </a:r>
            <a:r>
              <a:rPr lang="en-US" dirty="0" err="1"/>
              <a:t>ухо</a:t>
            </a:r>
            <a:r>
              <a:rPr lang="en-US" dirty="0"/>
              <a:t> и </a:t>
            </a:r>
            <a:r>
              <a:rPr lang="en-US" dirty="0" err="1"/>
              <a:t>сродне</a:t>
            </a:r>
            <a:r>
              <a:rPr lang="en-US" dirty="0"/>
              <a:t> </a:t>
            </a:r>
            <a:r>
              <a:rPr lang="en-US" dirty="0" err="1"/>
              <a:t>структуре</a:t>
            </a:r>
            <a:endParaRPr lang="en-US" dirty="0"/>
          </a:p>
          <a:p>
            <a:r>
              <a:rPr lang="en-US" i="1" dirty="0" err="1">
                <a:solidFill>
                  <a:srgbClr val="00B050"/>
                </a:solidFill>
              </a:rPr>
              <a:t>Поглавље</a:t>
            </a:r>
            <a:r>
              <a:rPr lang="en-US" i="1" dirty="0">
                <a:solidFill>
                  <a:srgbClr val="00B050"/>
                </a:solidFill>
              </a:rPr>
              <a:t> 3 </a:t>
            </a:r>
            <a:r>
              <a:rPr lang="en-US" dirty="0" err="1"/>
              <a:t>Структуре</a:t>
            </a:r>
            <a:r>
              <a:rPr lang="en-US" dirty="0"/>
              <a:t> </a:t>
            </a:r>
            <a:r>
              <a:rPr lang="en-US" dirty="0" err="1"/>
              <a:t>укључене</a:t>
            </a:r>
            <a:r>
              <a:rPr lang="en-US" dirty="0"/>
              <a:t> у </a:t>
            </a:r>
            <a:r>
              <a:rPr lang="en-US" dirty="0" err="1"/>
              <a:t>глас</a:t>
            </a:r>
            <a:r>
              <a:rPr lang="en-US" dirty="0"/>
              <a:t> и </a:t>
            </a:r>
            <a:r>
              <a:rPr lang="en-US" dirty="0" err="1"/>
              <a:t>говор</a:t>
            </a:r>
            <a:endParaRPr lang="en-US" dirty="0"/>
          </a:p>
          <a:p>
            <a:r>
              <a:rPr lang="en-US" i="1" dirty="0" err="1">
                <a:solidFill>
                  <a:srgbClr val="00B050"/>
                </a:solidFill>
              </a:rPr>
              <a:t>Поглавље</a:t>
            </a:r>
            <a:r>
              <a:rPr lang="en-US" i="1" dirty="0">
                <a:solidFill>
                  <a:srgbClr val="00B050"/>
                </a:solidFill>
              </a:rPr>
              <a:t> 4 </a:t>
            </a:r>
            <a:r>
              <a:rPr lang="en-US" dirty="0" err="1"/>
              <a:t>Структуре</a:t>
            </a:r>
            <a:r>
              <a:rPr lang="en-US" dirty="0"/>
              <a:t> </a:t>
            </a:r>
            <a:r>
              <a:rPr lang="en-US" dirty="0" err="1"/>
              <a:t>кардиоваскуларног</a:t>
            </a:r>
            <a:r>
              <a:rPr lang="en-US" dirty="0"/>
              <a:t>, </a:t>
            </a:r>
            <a:r>
              <a:rPr lang="en-US" dirty="0" err="1"/>
              <a:t>имунолошког</a:t>
            </a:r>
            <a:r>
              <a:rPr lang="en-US" dirty="0"/>
              <a:t> и </a:t>
            </a:r>
            <a:r>
              <a:rPr lang="en-US" dirty="0" err="1"/>
              <a:t>респираторног</a:t>
            </a:r>
            <a:r>
              <a:rPr lang="sr-Cyrl-RS" dirty="0"/>
              <a:t> </a:t>
            </a:r>
            <a:r>
              <a:rPr lang="en-US" dirty="0" err="1"/>
              <a:t>система</a:t>
            </a:r>
            <a:endParaRPr lang="en-US" dirty="0"/>
          </a:p>
          <a:p>
            <a:r>
              <a:rPr lang="en-US" i="1" dirty="0" err="1">
                <a:solidFill>
                  <a:srgbClr val="00B050"/>
                </a:solidFill>
              </a:rPr>
              <a:t>Поглавље</a:t>
            </a:r>
            <a:r>
              <a:rPr lang="en-US" i="1" dirty="0">
                <a:solidFill>
                  <a:srgbClr val="00B050"/>
                </a:solidFill>
              </a:rPr>
              <a:t> 5 </a:t>
            </a:r>
            <a:r>
              <a:rPr lang="en-US" dirty="0" err="1"/>
              <a:t>Структуре</a:t>
            </a:r>
            <a:r>
              <a:rPr lang="en-US" dirty="0"/>
              <a:t> </a:t>
            </a:r>
            <a:r>
              <a:rPr lang="en-US" dirty="0" err="1"/>
              <a:t>везане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дигестивни</a:t>
            </a:r>
            <a:r>
              <a:rPr lang="en-US" dirty="0"/>
              <a:t>, </a:t>
            </a:r>
            <a:r>
              <a:rPr lang="en-US" dirty="0" err="1"/>
              <a:t>метаболички</a:t>
            </a:r>
            <a:r>
              <a:rPr lang="en-US" dirty="0"/>
              <a:t> и </a:t>
            </a:r>
            <a:r>
              <a:rPr lang="en-US" dirty="0" err="1"/>
              <a:t>ендокрини</a:t>
            </a:r>
            <a:r>
              <a:rPr lang="en-US" dirty="0"/>
              <a:t> </a:t>
            </a:r>
            <a:r>
              <a:rPr lang="en-US" dirty="0" err="1"/>
              <a:t>систем</a:t>
            </a:r>
            <a:endParaRPr lang="en-US" dirty="0"/>
          </a:p>
          <a:p>
            <a:r>
              <a:rPr lang="en-US" i="1" dirty="0" err="1">
                <a:solidFill>
                  <a:srgbClr val="00B050"/>
                </a:solidFill>
              </a:rPr>
              <a:t>Поглавље</a:t>
            </a:r>
            <a:r>
              <a:rPr lang="en-US" i="1" dirty="0">
                <a:solidFill>
                  <a:srgbClr val="00B050"/>
                </a:solidFill>
              </a:rPr>
              <a:t> 6 </a:t>
            </a:r>
            <a:r>
              <a:rPr lang="en-US" dirty="0" err="1"/>
              <a:t>Структуре</a:t>
            </a:r>
            <a:r>
              <a:rPr lang="en-US" dirty="0"/>
              <a:t> </a:t>
            </a:r>
            <a:r>
              <a:rPr lang="en-US" dirty="0" err="1"/>
              <a:t>везане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генитоуринарни</a:t>
            </a:r>
            <a:r>
              <a:rPr lang="en-US" dirty="0"/>
              <a:t> и </a:t>
            </a:r>
            <a:r>
              <a:rPr lang="en-US" dirty="0" err="1"/>
              <a:t>репродуктивни</a:t>
            </a:r>
            <a:r>
              <a:rPr lang="en-US" dirty="0"/>
              <a:t> </a:t>
            </a:r>
            <a:r>
              <a:rPr lang="en-US" dirty="0" err="1"/>
              <a:t>систем</a:t>
            </a:r>
            <a:endParaRPr lang="en-US" dirty="0"/>
          </a:p>
          <a:p>
            <a:r>
              <a:rPr lang="en-US" i="1" dirty="0" err="1">
                <a:solidFill>
                  <a:srgbClr val="00B050"/>
                </a:solidFill>
              </a:rPr>
              <a:t>Поглавље</a:t>
            </a:r>
            <a:r>
              <a:rPr lang="en-US" i="1" dirty="0">
                <a:solidFill>
                  <a:srgbClr val="00B050"/>
                </a:solidFill>
              </a:rPr>
              <a:t> 7 </a:t>
            </a:r>
            <a:r>
              <a:rPr lang="en-US" dirty="0" err="1">
                <a:solidFill>
                  <a:srgbClr val="FF0000"/>
                </a:solidFill>
              </a:rPr>
              <a:t>Структуре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везане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за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кретње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i="1" dirty="0" err="1">
                <a:solidFill>
                  <a:srgbClr val="00B050"/>
                </a:solidFill>
              </a:rPr>
              <a:t>Поглавље</a:t>
            </a:r>
            <a:r>
              <a:rPr lang="en-US" i="1" dirty="0">
                <a:solidFill>
                  <a:srgbClr val="00B050"/>
                </a:solidFill>
              </a:rPr>
              <a:t> 8 </a:t>
            </a:r>
            <a:r>
              <a:rPr lang="en-US" dirty="0" err="1"/>
              <a:t>Кожа</a:t>
            </a:r>
            <a:r>
              <a:rPr lang="en-US" dirty="0"/>
              <a:t> и </a:t>
            </a:r>
            <a:r>
              <a:rPr lang="en-US" dirty="0" err="1"/>
              <a:t>сродне</a:t>
            </a:r>
            <a:r>
              <a:rPr lang="en-US" dirty="0"/>
              <a:t> </a:t>
            </a:r>
            <a:r>
              <a:rPr lang="en-US" dirty="0" err="1"/>
              <a:t>структуре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</TotalTime>
  <Words>1452</Words>
  <Application>Microsoft Office PowerPoint</Application>
  <PresentationFormat>On-screen Show (4:3)</PresentationFormat>
  <Paragraphs>167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Wingdings 2</vt:lpstr>
      <vt:lpstr>Office Theme</vt:lpstr>
      <vt:lpstr>Општа кинезитерапија</vt:lpstr>
      <vt:lpstr>Дефиниција здравља</vt:lpstr>
      <vt:lpstr>Функционална евалуација</vt:lpstr>
      <vt:lpstr>Домени МКФ</vt:lpstr>
      <vt:lpstr>Дефиниције</vt:lpstr>
      <vt:lpstr>Класификација</vt:lpstr>
      <vt:lpstr>Први квалификатор</vt:lpstr>
      <vt:lpstr>Остали квалификатори</vt:lpstr>
      <vt:lpstr>с – телесне структуре </vt:lpstr>
      <vt:lpstr>Поглавље 7  Структуре које се односе на кретање </vt:lpstr>
      <vt:lpstr>ПРИМЕРИ</vt:lpstr>
      <vt:lpstr>б – телесне функције</vt:lpstr>
      <vt:lpstr>Поглавље 7  Неуромускулоскелетне функције и функције које се односе на кретање </vt:lpstr>
      <vt:lpstr>ПРИМЕРИ</vt:lpstr>
      <vt:lpstr>д - активности и учествовање </vt:lpstr>
      <vt:lpstr>Поглавље 4 Мобилност </vt:lpstr>
      <vt:lpstr>е - фактори окружења </vt:lpstr>
      <vt:lpstr>Поглавље 1 – Производи и технологије</vt:lpstr>
    </vt:vector>
  </TitlesOfParts>
  <Company>MEDF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Општа кинезитерапија</dc:title>
  <dc:creator>Dusica Djordjevic</dc:creator>
  <cp:lastModifiedBy>q</cp:lastModifiedBy>
  <cp:revision>77</cp:revision>
  <dcterms:created xsi:type="dcterms:W3CDTF">2013-01-29T14:26:40Z</dcterms:created>
  <dcterms:modified xsi:type="dcterms:W3CDTF">2020-02-12T19:32:54Z</dcterms:modified>
</cp:coreProperties>
</file>